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4"/>
  </p:notesMasterIdLst>
  <p:handoutMasterIdLst>
    <p:handoutMasterId r:id="rId15"/>
  </p:handoutMasterIdLst>
  <p:sldIdLst>
    <p:sldId id="295" r:id="rId2"/>
    <p:sldId id="300" r:id="rId3"/>
    <p:sldId id="296" r:id="rId4"/>
    <p:sldId id="307" r:id="rId5"/>
    <p:sldId id="303" r:id="rId6"/>
    <p:sldId id="304" r:id="rId7"/>
    <p:sldId id="306" r:id="rId8"/>
    <p:sldId id="301" r:id="rId9"/>
    <p:sldId id="308" r:id="rId10"/>
    <p:sldId id="309" r:id="rId11"/>
    <p:sldId id="311" r:id="rId12"/>
    <p:sldId id="302" r:id="rId13"/>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582" autoAdjust="0"/>
  </p:normalViewPr>
  <p:slideViewPr>
    <p:cSldViewPr snapToGrid="0" snapToObjects="1">
      <p:cViewPr varScale="1">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0" d="100"/>
          <a:sy n="120" d="100"/>
        </p:scale>
        <p:origin x="50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8485239-683C-4FE1-BE0E-3F1DA0FD34D6}" type="datetime1">
              <a:rPr lang="zh-CN" altLang="en-US" smtClean="0">
                <a:latin typeface="Microsoft YaHei UI" panose="020B0503020204020204" pitchFamily="34" charset="-122"/>
                <a:ea typeface="Microsoft YaHei UI" panose="020B0503020204020204" pitchFamily="34" charset="-122"/>
              </a:rPr>
              <a:t>2022/11/24</a:t>
            </a:fld>
            <a:endParaRPr 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7D167-9BB5-2048-9DDA-7DF8E5D94DC9}" type="slidenum">
              <a:rPr lang="en-US" smtClean="0">
                <a:latin typeface="Microsoft YaHei UI" panose="020B0503020204020204" pitchFamily="34" charset="-122"/>
                <a:ea typeface="Microsoft YaHei UI" panose="020B0503020204020204" pitchFamily="34" charset="-122"/>
              </a:rPr>
              <a:t>‹#›</a:t>
            </a:fld>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FD5A201-0B0D-4CCB-9C28-D2F53C468246}" type="datetime1">
              <a:rPr lang="zh-CN" altLang="en-US" smtClean="0"/>
              <a:pPr/>
              <a:t>2022/11/24</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noProof="0" dirty="0"/>
              <a:t>单击此处编辑母版文本样式</a:t>
            </a:r>
          </a:p>
          <a:p>
            <a:pPr lvl="1" rtl="0"/>
            <a:r>
              <a:rPr lang="zh-cn" noProof="0" dirty="0"/>
              <a:t>第二级</a:t>
            </a:r>
          </a:p>
          <a:p>
            <a:pPr lvl="2" rtl="0"/>
            <a:r>
              <a:rPr lang="zh-cn" noProof="0" dirty="0"/>
              <a:t>第三级</a:t>
            </a:r>
          </a:p>
          <a:p>
            <a:pPr lvl="3" rtl="0"/>
            <a:r>
              <a:rPr lang="zh-cn" noProof="0" dirty="0"/>
              <a:t>第四级</a:t>
            </a:r>
          </a:p>
          <a:p>
            <a:pPr lvl="4" rtl="0"/>
            <a:r>
              <a:rPr lang="zh-cn"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B303FA8-A3F3-7640-B13D-36C73B3E5587}" type="slidenum">
              <a:rPr lang="en-US" smtClean="0"/>
              <a:pPr/>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1</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2022/11/24</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10</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2022/11/25</a:t>
            </a:fld>
            <a:endParaRPr lang="en-US" dirty="0"/>
          </a:p>
        </p:txBody>
      </p:sp>
    </p:spTree>
    <p:extLst>
      <p:ext uri="{BB962C8B-B14F-4D97-AF65-F5344CB8AC3E}">
        <p14:creationId xmlns:p14="http://schemas.microsoft.com/office/powerpoint/2010/main" val="3768399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11</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2022/11/25</a:t>
            </a:fld>
            <a:endParaRPr lang="en-US" dirty="0"/>
          </a:p>
        </p:txBody>
      </p:sp>
    </p:spTree>
    <p:extLst>
      <p:ext uri="{BB962C8B-B14F-4D97-AF65-F5344CB8AC3E}">
        <p14:creationId xmlns:p14="http://schemas.microsoft.com/office/powerpoint/2010/main" val="183474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12</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2022/11/24</a:t>
            </a:fld>
            <a:endParaRPr lang="en-US" dirty="0"/>
          </a:p>
        </p:txBody>
      </p:sp>
    </p:spTree>
    <p:extLst>
      <p:ext uri="{BB962C8B-B14F-4D97-AF65-F5344CB8AC3E}">
        <p14:creationId xmlns:p14="http://schemas.microsoft.com/office/powerpoint/2010/main" val="20871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2</a:t>
            </a:fld>
            <a:endParaRPr lang="en-US" dirty="0"/>
          </a:p>
        </p:txBody>
      </p:sp>
      <p:sp>
        <p:nvSpPr>
          <p:cNvPr id="5" name="日期占位符 4">
            <a:extLst>
              <a:ext uri="{FF2B5EF4-FFF2-40B4-BE49-F238E27FC236}">
                <a16:creationId xmlns:a16="http://schemas.microsoft.com/office/drawing/2014/main" id="{3E797367-9728-4DEF-9286-096514DA0581}"/>
              </a:ext>
            </a:extLst>
          </p:cNvPr>
          <p:cNvSpPr>
            <a:spLocks noGrp="1"/>
          </p:cNvSpPr>
          <p:nvPr>
            <p:ph type="dt" idx="1"/>
          </p:nvPr>
        </p:nvSpPr>
        <p:spPr/>
        <p:txBody>
          <a:bodyPr/>
          <a:lstStyle/>
          <a:p>
            <a:fld id="{473086D0-30B4-4B2E-BB0E-B872D37022FE}" type="datetime1">
              <a:rPr lang="zh-CN" altLang="en-US" smtClean="0"/>
              <a:t>2022/11/24</a:t>
            </a:fld>
            <a:endParaRPr lang="en-US" dirty="0"/>
          </a:p>
        </p:txBody>
      </p:sp>
    </p:spTree>
    <p:extLst>
      <p:ext uri="{BB962C8B-B14F-4D97-AF65-F5344CB8AC3E}">
        <p14:creationId xmlns:p14="http://schemas.microsoft.com/office/powerpoint/2010/main" val="1560754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2022/11/24</a:t>
            </a:fld>
            <a:endParaRPr lang="en-US" dirty="0"/>
          </a:p>
        </p:txBody>
      </p:sp>
    </p:spTree>
    <p:extLst>
      <p:ext uri="{BB962C8B-B14F-4D97-AF65-F5344CB8AC3E}">
        <p14:creationId xmlns:p14="http://schemas.microsoft.com/office/powerpoint/2010/main" val="1593286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2022/11/25</a:t>
            </a:fld>
            <a:endParaRPr lang="en-US" dirty="0"/>
          </a:p>
        </p:txBody>
      </p:sp>
    </p:spTree>
    <p:extLst>
      <p:ext uri="{BB962C8B-B14F-4D97-AF65-F5344CB8AC3E}">
        <p14:creationId xmlns:p14="http://schemas.microsoft.com/office/powerpoint/2010/main" val="335701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2022/11/25</a:t>
            </a:fld>
            <a:endParaRPr lang="en-US" dirty="0"/>
          </a:p>
        </p:txBody>
      </p:sp>
    </p:spTree>
    <p:extLst>
      <p:ext uri="{BB962C8B-B14F-4D97-AF65-F5344CB8AC3E}">
        <p14:creationId xmlns:p14="http://schemas.microsoft.com/office/powerpoint/2010/main" val="77550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6</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2022/11/25</a:t>
            </a:fld>
            <a:endParaRPr lang="en-US" dirty="0"/>
          </a:p>
        </p:txBody>
      </p:sp>
    </p:spTree>
    <p:extLst>
      <p:ext uri="{BB962C8B-B14F-4D97-AF65-F5344CB8AC3E}">
        <p14:creationId xmlns:p14="http://schemas.microsoft.com/office/powerpoint/2010/main" val="4161220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7</a:t>
            </a:fld>
            <a:endParaRPr lang="en-US" dirty="0"/>
          </a:p>
        </p:txBody>
      </p:sp>
      <p:sp>
        <p:nvSpPr>
          <p:cNvPr id="5" name="日期占位符 4">
            <a:extLst>
              <a:ext uri="{FF2B5EF4-FFF2-40B4-BE49-F238E27FC236}">
                <a16:creationId xmlns:a16="http://schemas.microsoft.com/office/drawing/2014/main" id="{B5D41475-C50A-48A9-80AB-0C1349B4636F}"/>
              </a:ext>
            </a:extLst>
          </p:cNvPr>
          <p:cNvSpPr>
            <a:spLocks noGrp="1"/>
          </p:cNvSpPr>
          <p:nvPr>
            <p:ph type="dt" idx="1"/>
          </p:nvPr>
        </p:nvSpPr>
        <p:spPr/>
        <p:txBody>
          <a:bodyPr/>
          <a:lstStyle/>
          <a:p>
            <a:fld id="{B5B18847-4CD3-49FE-BA07-350C86E2617A}" type="datetime1">
              <a:rPr lang="zh-CN" altLang="en-US" smtClean="0"/>
              <a:t>2022/11/25</a:t>
            </a:fld>
            <a:endParaRPr lang="en-US" dirty="0"/>
          </a:p>
        </p:txBody>
      </p:sp>
    </p:spTree>
    <p:extLst>
      <p:ext uri="{BB962C8B-B14F-4D97-AF65-F5344CB8AC3E}">
        <p14:creationId xmlns:p14="http://schemas.microsoft.com/office/powerpoint/2010/main" val="2534888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8</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2022/11/25</a:t>
            </a:fld>
            <a:endParaRPr lang="en-US" dirty="0"/>
          </a:p>
        </p:txBody>
      </p:sp>
    </p:spTree>
    <p:extLst>
      <p:ext uri="{BB962C8B-B14F-4D97-AF65-F5344CB8AC3E}">
        <p14:creationId xmlns:p14="http://schemas.microsoft.com/office/powerpoint/2010/main" val="417268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9</a:t>
            </a:fld>
            <a:endParaRPr lang="en-US" dirty="0"/>
          </a:p>
        </p:txBody>
      </p:sp>
      <p:sp>
        <p:nvSpPr>
          <p:cNvPr id="5" name="日期占位符 4">
            <a:extLst>
              <a:ext uri="{FF2B5EF4-FFF2-40B4-BE49-F238E27FC236}">
                <a16:creationId xmlns:a16="http://schemas.microsoft.com/office/drawing/2014/main" id="{C76C438B-4501-49BF-9DDA-1D9915FBCF18}"/>
              </a:ext>
            </a:extLst>
          </p:cNvPr>
          <p:cNvSpPr>
            <a:spLocks noGrp="1"/>
          </p:cNvSpPr>
          <p:nvPr>
            <p:ph type="dt" idx="1"/>
          </p:nvPr>
        </p:nvSpPr>
        <p:spPr/>
        <p:txBody>
          <a:bodyPr/>
          <a:lstStyle/>
          <a:p>
            <a:fld id="{C2575154-DCFD-4CC3-B1DE-B4709CD453D6}" type="datetime1">
              <a:rPr lang="zh-CN" altLang="en-US" smtClean="0"/>
              <a:t>2022/11/25</a:t>
            </a:fld>
            <a:endParaRPr lang="en-US" dirty="0"/>
          </a:p>
        </p:txBody>
      </p:sp>
    </p:spTree>
    <p:extLst>
      <p:ext uri="{BB962C8B-B14F-4D97-AF65-F5344CB8AC3E}">
        <p14:creationId xmlns:p14="http://schemas.microsoft.com/office/powerpoint/2010/main" val="367020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1"/>
        </a:solidFill>
        <a:effectLst/>
      </p:bgPr>
    </p:bg>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rtlCol="0">
            <a:noAutofit/>
          </a:bodyPr>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12" name="文本占位符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rtlCol="0" anchor="ctr">
            <a:normAutofit/>
          </a:bodyPr>
          <a:lstStyle>
            <a:lvl1pPr marL="0" indent="0" algn="l">
              <a:lnSpc>
                <a:spcPct val="150000"/>
              </a:lnSpc>
              <a:buNone/>
              <a:defRPr sz="2400" b="1" i="0" cap="all" spc="600"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noProof="0">
                <a:latin typeface="Meiryo UI" panose="020B0604030504040204" pitchFamily="50" charset="-128"/>
                <a:ea typeface="Meiryo UI" panose="020B0604030504040204" pitchFamily="50" charset="-128"/>
              </a:rPr>
              <a:t>副标题</a:t>
            </a:r>
          </a:p>
        </p:txBody>
      </p:sp>
      <p:sp>
        <p:nvSpPr>
          <p:cNvPr id="18" name="标题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rtlCol="0">
            <a:noAutofit/>
          </a:bodyPr>
          <a:lstStyle>
            <a:lvl1pPr algn="l">
              <a:defRPr sz="13800" b="1" i="0" spc="150" baseline="0">
                <a:solidFill>
                  <a:schemeClr val="bg1"/>
                </a:solidFill>
                <a:latin typeface="SimSun" panose="02010600030101010101" pitchFamily="2" charset="-122"/>
                <a:ea typeface="SimSun" panose="02010600030101010101" pitchFamily="2" charset="-122"/>
              </a:defRPr>
            </a:lvl1pPr>
          </a:lstStyle>
          <a:p>
            <a:pPr rtl="0"/>
            <a:r>
              <a:rPr lang="zh-cn" noProof="0" dirty="0"/>
              <a:t>标题</a:t>
            </a:r>
          </a:p>
        </p:txBody>
      </p:sp>
      <p:sp>
        <p:nvSpPr>
          <p:cNvPr id="22" name="直角三角形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3" name="直角三角形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11" name="椭圆形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
    <p:bg>
      <p:bgPr>
        <a:solidFill>
          <a:schemeClr val="tx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标题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grpSp>
        <p:nvGrpSpPr>
          <p:cNvPr id="52" name="组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直角三角形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54" name="直角三角形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grpSp>
      <p:cxnSp>
        <p:nvCxnSpPr>
          <p:cNvPr id="56" name="直接连接符​​(S)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S)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椭圆形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3" name="内容占位符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项内容 ">
    <p:bg>
      <p:bgPr>
        <a:solidFill>
          <a:schemeClr val="tx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直角三角形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19" name="标题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sp>
        <p:nvSpPr>
          <p:cNvPr id="20" name="椭圆形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4" name="直角三角形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5" name="图片占位符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cxnSp>
        <p:nvCxnSpPr>
          <p:cNvPr id="26" name="直接连接符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S)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F88E3020-67F3-4319-8D6D-AF959AE4492B}"/>
              </a:ext>
            </a:extLst>
          </p:cNvPr>
          <p:cNvSpPr>
            <a:spLocks noGrp="1"/>
          </p:cNvSpPr>
          <p:nvPr>
            <p:ph type="dt" sz="half"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38694834-4BF3-4FD9-A1A6-0F4CE7DCB47F}" type="datetime1">
              <a:rPr lang="zh-CN" altLang="en-US" smtClean="0"/>
              <a:t>2022/11/24</a:t>
            </a:fld>
            <a:endParaRPr lang="en-US" dirty="0"/>
          </a:p>
        </p:txBody>
      </p:sp>
      <p:sp>
        <p:nvSpPr>
          <p:cNvPr id="7" name="页脚占位符 6">
            <a:extLst>
              <a:ext uri="{FF2B5EF4-FFF2-40B4-BE49-F238E27FC236}">
                <a16:creationId xmlns:a16="http://schemas.microsoft.com/office/drawing/2014/main" id="{C8332DD3-414D-426E-BB83-A7CE934174B6}"/>
              </a:ext>
            </a:extLst>
          </p:cNvPr>
          <p:cNvSpPr>
            <a:spLocks noGrp="1"/>
          </p:cNvSpPr>
          <p:nvPr>
            <p:ph type="ftr" sz="quarter" idx="16"/>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8" name="灯片编号占位符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rtlCol="0"/>
          <a:lstStyle>
            <a:lvl1pPr>
              <a:defRPr>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
        <p:nvSpPr>
          <p:cNvPr id="11" name="内容占位符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tx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标题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grpSp>
        <p:nvGrpSpPr>
          <p:cNvPr id="43" name="组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直角三角形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sp>
          <p:nvSpPr>
            <p:cNvPr id="28" name="直角三角形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n-US" noProof="0" dirty="0">
                <a:latin typeface="Microsoft YaHei UI" panose="020B0503020204020204" pitchFamily="34" charset="-122"/>
                <a:ea typeface="Microsoft YaHei UI" panose="020B0503020204020204" pitchFamily="34" charset="-122"/>
              </a:endParaRPr>
            </a:p>
          </p:txBody>
        </p:sp>
      </p:grpSp>
      <p:sp>
        <p:nvSpPr>
          <p:cNvPr id="20" name="文本占位符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rtlCol="0" anchor="ctr">
            <a:normAutofit/>
          </a:bodyPr>
          <a:lstStyle>
            <a:lvl1pPr marL="0" indent="0" algn="l">
              <a:lnSpc>
                <a:spcPct val="150000"/>
              </a:lnSpc>
              <a:buNone/>
              <a:defRPr sz="1800" b="1" i="0" cap="all" spc="150" baseline="0">
                <a:solidFill>
                  <a:schemeClr val="accent1"/>
                </a:solidFill>
                <a:latin typeface="SimSun" panose="02010600030101010101" pitchFamily="2" charset="-122"/>
                <a:ea typeface="SimSun"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2" name="文本占位符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rtlCol="0" anchor="ctr">
            <a:normAutofit/>
          </a:bodyPr>
          <a:lstStyle>
            <a:lvl1pPr marL="0" indent="0" algn="l">
              <a:lnSpc>
                <a:spcPct val="150000"/>
              </a:lnSpc>
              <a:buNone/>
              <a:defRPr sz="1800" b="1" i="0" cap="all" spc="150" baseline="0">
                <a:solidFill>
                  <a:schemeClr val="accent1"/>
                </a:solidFill>
                <a:latin typeface="SimSun" panose="02010600030101010101" pitchFamily="2" charset="-122"/>
                <a:ea typeface="SimSun" panose="0201060003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7" name="椭圆形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cxnSp>
        <p:nvCxnSpPr>
          <p:cNvPr id="31" name="直接连接符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S)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日期占位符 1">
            <a:extLst>
              <a:ext uri="{FF2B5EF4-FFF2-40B4-BE49-F238E27FC236}">
                <a16:creationId xmlns:a16="http://schemas.microsoft.com/office/drawing/2014/main" id="{53EFD6CC-AFA8-4227-B3F1-27845AE5BE28}"/>
              </a:ext>
            </a:extLst>
          </p:cNvPr>
          <p:cNvSpPr>
            <a:spLocks noGrp="1"/>
          </p:cNvSpPr>
          <p:nvPr>
            <p:ph type="dt" sz="half"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D840EA0E-60A4-4F09-AB2C-5928C6CC368F}" type="datetime1">
              <a:rPr lang="zh-CN" altLang="en-US" smtClean="0"/>
              <a:t>2022/11/24</a:t>
            </a:fld>
            <a:endParaRPr lang="en-US" dirty="0"/>
          </a:p>
        </p:txBody>
      </p:sp>
      <p:sp>
        <p:nvSpPr>
          <p:cNvPr id="3" name="页脚占位符 2">
            <a:extLst>
              <a:ext uri="{FF2B5EF4-FFF2-40B4-BE49-F238E27FC236}">
                <a16:creationId xmlns:a16="http://schemas.microsoft.com/office/drawing/2014/main" id="{E5000E12-D3DD-4E44-BAEC-A48DBC4D50B5}"/>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
        <p:nvSpPr>
          <p:cNvPr id="6" name="内容占位符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rtlCol="0"/>
          <a:lstStyle>
            <a:lvl1pPr>
              <a:defRPr>
                <a:latin typeface="Microsoft YaHei UI" panose="020B0503020204020204" pitchFamily="34" charset="-122"/>
                <a:ea typeface="Microsoft YaHei UI" panose="020B0503020204020204" pitchFamily="34" charset="-122"/>
              </a:defRPr>
            </a:lvl1pPr>
            <a:lvl2pPr>
              <a:spcBef>
                <a:spcPts val="600"/>
              </a:spcBef>
              <a:defRPr>
                <a:latin typeface="Microsoft YaHei UI" panose="020B0503020204020204" pitchFamily="34" charset="-122"/>
                <a:ea typeface="Microsoft YaHei UI" panose="020B0503020204020204" pitchFamily="34" charset="-122"/>
              </a:defRPr>
            </a:lvl2pPr>
          </a:lstStyle>
          <a:p>
            <a:pPr lvl="0" rtl="0"/>
            <a:r>
              <a:rPr lang="zh-CN" altLang="en-US" noProof="0"/>
              <a:t>单击此处编辑母版文本样式</a:t>
            </a:r>
          </a:p>
          <a:p>
            <a:pPr lvl="1" rtl="0"/>
            <a:r>
              <a:rPr lang="zh-CN" altLang="en-US" noProof="0"/>
              <a:t>二级</a:t>
            </a:r>
          </a:p>
        </p:txBody>
      </p:sp>
      <p:sp>
        <p:nvSpPr>
          <p:cNvPr id="23" name="内容占位符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rtlCol="0"/>
          <a:lstStyle>
            <a:lvl1pPr>
              <a:defRPr>
                <a:latin typeface="Microsoft YaHei UI" panose="020B0503020204020204" pitchFamily="34" charset="-122"/>
                <a:ea typeface="Microsoft YaHei UI" panose="020B0503020204020204" pitchFamily="34" charset="-122"/>
              </a:defRPr>
            </a:lvl1pPr>
            <a:lvl2pPr>
              <a:spcBef>
                <a:spcPts val="600"/>
              </a:spcBef>
              <a:defRPr>
                <a:latin typeface="Microsoft YaHei UI" panose="020B0503020204020204" pitchFamily="34" charset="-122"/>
                <a:ea typeface="Microsoft YaHei UI" panose="020B0503020204020204" pitchFamily="34" charset="-122"/>
              </a:defRPr>
            </a:lvl2pPr>
          </a:lstStyle>
          <a:p>
            <a:pPr lvl="0" rtl="0"/>
            <a:r>
              <a:rPr lang="zh-CN" altLang="en-US" noProof="0"/>
              <a:t>单击此处编辑母版文本样式</a:t>
            </a:r>
          </a:p>
          <a:p>
            <a:pPr lvl="1" rtl="0"/>
            <a:r>
              <a:rPr lang="zh-CN" altLang="en-US" noProof="0"/>
              <a:t>二级</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和字幕">
    <p:bg>
      <p:bgPr>
        <a:solidFill>
          <a:schemeClr val="tx1"/>
        </a:solidFill>
        <a:effectLst/>
      </p:bgPr>
    </p:bg>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19" name="标题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rtlCol="0">
            <a:noAutofit/>
          </a:bodyPr>
          <a:lstStyle>
            <a:lvl1pPr>
              <a:defRPr sz="2400" b="1" i="0" spc="150" baseline="0">
                <a:solidFill>
                  <a:schemeClr val="bg1"/>
                </a:solidFill>
                <a:latin typeface="SimSun" panose="02010600030101010101" pitchFamily="2" charset="-122"/>
                <a:ea typeface="SimSun" panose="02010600030101010101" pitchFamily="2" charset="-122"/>
              </a:defRPr>
            </a:lvl1pPr>
          </a:lstStyle>
          <a:p>
            <a:pPr rtl="0"/>
            <a:r>
              <a:rPr lang="zh-CN" altLang="en-US" noProof="0"/>
              <a:t>单击此处编辑母版标题样式</a:t>
            </a:r>
            <a:endParaRPr lang="zh-cn" noProof="0" dirty="0"/>
          </a:p>
        </p:txBody>
      </p:sp>
      <p:sp>
        <p:nvSpPr>
          <p:cNvPr id="6" name="内容占位符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rtlCol="0"/>
          <a:lstStyle>
            <a:lvl1pPr marL="0" indent="0">
              <a:buNone/>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C4EB4B-30F5-5541-B2A0-6BD04D0109C9}"/>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29DFF25C-9262-44CA-B6E7-8886FDFBBD68}" type="datetime1">
              <a:rPr lang="zh-CN" altLang="en-US" smtClean="0"/>
              <a:t>2022/11/24</a:t>
            </a:fld>
            <a:endParaRPr lang="en-US" dirty="0"/>
          </a:p>
        </p:txBody>
      </p:sp>
      <p:sp>
        <p:nvSpPr>
          <p:cNvPr id="3" name="页脚占位符 2">
            <a:extLst>
              <a:ext uri="{FF2B5EF4-FFF2-40B4-BE49-F238E27FC236}">
                <a16:creationId xmlns:a16="http://schemas.microsoft.com/office/drawing/2014/main" id="{72D97956-7D4F-5346-B8DD-3653B600E657}"/>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A693002F-D6EA-CF48-8F44-2316036B2B87}" type="slidenum">
              <a:rPr lang="en-US" smtClean="0"/>
              <a:pPr/>
              <a:t>‹#›</a:t>
            </a:fld>
            <a:endParaRPr lang="en-US" dirty="0"/>
          </a:p>
        </p:txBody>
      </p:sp>
      <p:pic>
        <p:nvPicPr>
          <p:cNvPr id="5" name="图片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noProof="0" dirty="0"/>
              <a:t>单击此处编辑母版标题样式</a:t>
            </a:r>
          </a:p>
        </p:txBody>
      </p:sp>
      <p:sp>
        <p:nvSpPr>
          <p:cNvPr id="3" name="文本占位符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noProof="0"/>
              <a:t>单击此处编辑母版文本样式</a:t>
            </a:r>
          </a:p>
          <a:p>
            <a:pPr lvl="1" rtl="0"/>
            <a:r>
              <a:rPr lang="zh-cn" noProof="0"/>
              <a:t>第二级</a:t>
            </a:r>
          </a:p>
          <a:p>
            <a:pPr lvl="2" rtl="0"/>
            <a:r>
              <a:rPr lang="zh-cn" noProof="0"/>
              <a:t>第三级</a:t>
            </a:r>
          </a:p>
          <a:p>
            <a:pPr lvl="3" rtl="0"/>
            <a:r>
              <a:rPr lang="zh-cn" noProof="0"/>
              <a:t>第四级</a:t>
            </a:r>
          </a:p>
          <a:p>
            <a:pPr lvl="4" rtl="0"/>
            <a:r>
              <a:rPr lang="zh-cn" noProof="0"/>
              <a:t>第五级</a:t>
            </a:r>
          </a:p>
        </p:txBody>
      </p:sp>
      <p:sp>
        <p:nvSpPr>
          <p:cNvPr id="4" name="日期占位符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latin typeface="Microsoft YaHei UI" panose="020B0503020204020204" pitchFamily="34" charset="-122"/>
                <a:ea typeface="Microsoft YaHei UI" panose="020B0503020204020204" pitchFamily="34" charset="-122"/>
              </a:defRPr>
            </a:lvl1pPr>
          </a:lstStyle>
          <a:p>
            <a:fld id="{1EF7A11B-372A-4ECF-86F3-8C7E80DAFE4B}" type="datetime1">
              <a:rPr lang="zh-CN" altLang="en-US" smtClean="0"/>
              <a:t>2022/11/24</a:t>
            </a:fld>
            <a:endParaRPr lang="en-US" dirty="0"/>
          </a:p>
        </p:txBody>
      </p:sp>
      <p:sp>
        <p:nvSpPr>
          <p:cNvPr id="5" name="页脚占位符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灯片编号占位符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latin typeface="Microsoft YaHei UI" panose="020B0503020204020204" pitchFamily="34" charset="-122"/>
                <a:ea typeface="Microsoft YaHei UI" panose="020B0503020204020204" pitchFamily="34" charset="-122"/>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hf sldNum="0" hdr="0" ftr="0"/>
  <p:txStyles>
    <p:titleStyle>
      <a:lvl1pPr algn="l" defTabSz="914400" rtl="0" eaLnBrk="1" latinLnBrk="0" hangingPunct="1">
        <a:lnSpc>
          <a:spcPct val="90000"/>
        </a:lnSpc>
        <a:spcBef>
          <a:spcPct val="0"/>
        </a:spcBef>
        <a:buNone/>
        <a:defRPr sz="2400" b="1" kern="1200" spc="150" baseline="0">
          <a:solidFill>
            <a:schemeClr val="bg1"/>
          </a:solidFill>
          <a:latin typeface="SimSun" panose="02010600030101010101" pitchFamily="2" charset="-122"/>
          <a:ea typeface="SimSun" panose="02010600030101010101" pitchFamily="2" charset="-122"/>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tiff"/><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8D1DA3AF-B511-F3F4-7734-F058AA053412}"/>
              </a:ext>
            </a:extLst>
          </p:cNvPr>
          <p:cNvPicPr>
            <a:picLocks noChangeAspect="1"/>
          </p:cNvPicPr>
          <p:nvPr/>
        </p:nvPicPr>
        <p:blipFill>
          <a:blip r:embed="rId5"/>
          <a:stretch>
            <a:fillRect/>
          </a:stretch>
        </p:blipFill>
        <p:spPr>
          <a:xfrm>
            <a:off x="688549" y="1393847"/>
            <a:ext cx="11171917" cy="3807138"/>
          </a:xfrm>
          <a:prstGeom prst="rect">
            <a:avLst/>
          </a:prstGeom>
        </p:spPr>
      </p:pic>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Results</a:t>
            </a:r>
            <a:endParaRPr lang="zh-cn" dirty="0"/>
          </a:p>
        </p:txBody>
      </p:sp>
      <p:pic>
        <p:nvPicPr>
          <p:cNvPr id="4" name="图片 3">
            <a:extLst>
              <a:ext uri="{FF2B5EF4-FFF2-40B4-BE49-F238E27FC236}">
                <a16:creationId xmlns:a16="http://schemas.microsoft.com/office/drawing/2014/main" id="{311652DD-429D-2A8F-A33D-300B93846D8B}"/>
              </a:ext>
            </a:extLst>
          </p:cNvPr>
          <p:cNvPicPr>
            <a:picLocks noChangeAspect="1"/>
          </p:cNvPicPr>
          <p:nvPr/>
        </p:nvPicPr>
        <p:blipFill>
          <a:blip r:embed="rId3"/>
          <a:stretch>
            <a:fillRect/>
          </a:stretch>
        </p:blipFill>
        <p:spPr>
          <a:xfrm>
            <a:off x="4557605" y="1324955"/>
            <a:ext cx="7062116" cy="3629599"/>
          </a:xfrm>
          <a:prstGeom prst="rect">
            <a:avLst/>
          </a:prstGeom>
        </p:spPr>
      </p:pic>
      <p:sp>
        <p:nvSpPr>
          <p:cNvPr id="5" name="文本框 4">
            <a:extLst>
              <a:ext uri="{FF2B5EF4-FFF2-40B4-BE49-F238E27FC236}">
                <a16:creationId xmlns:a16="http://schemas.microsoft.com/office/drawing/2014/main" id="{5504716E-2AAE-24A5-3129-36C6EF77FEB7}"/>
              </a:ext>
            </a:extLst>
          </p:cNvPr>
          <p:cNvSpPr txBox="1"/>
          <p:nvPr/>
        </p:nvSpPr>
        <p:spPr>
          <a:xfrm>
            <a:off x="755778" y="1670179"/>
            <a:ext cx="3573625" cy="1754326"/>
          </a:xfrm>
          <a:prstGeom prst="rect">
            <a:avLst/>
          </a:prstGeom>
          <a:noFill/>
        </p:spPr>
        <p:txBody>
          <a:bodyPr wrap="square" rtlCol="0">
            <a:spAutoFit/>
          </a:bodyPr>
          <a:lstStyle/>
          <a:p>
            <a:r>
              <a:rPr lang="zh-CN" altLang="en-US" dirty="0">
                <a:solidFill>
                  <a:schemeClr val="bg1"/>
                </a:solidFill>
              </a:rPr>
              <a:t>   可以看出，</a:t>
            </a:r>
            <a:r>
              <a:rPr lang="en-US" altLang="zh-CN" dirty="0">
                <a:solidFill>
                  <a:schemeClr val="bg1"/>
                </a:solidFill>
              </a:rPr>
              <a:t>4</a:t>
            </a:r>
            <a:r>
              <a:rPr lang="zh-CN" altLang="en-US" dirty="0">
                <a:solidFill>
                  <a:schemeClr val="bg1"/>
                </a:solidFill>
              </a:rPr>
              <a:t>种主动学习方法即使在</a:t>
            </a:r>
            <a:r>
              <a:rPr lang="en-US" altLang="zh-CN" dirty="0">
                <a:solidFill>
                  <a:schemeClr val="bg1"/>
                </a:solidFill>
              </a:rPr>
              <a:t>500</a:t>
            </a:r>
            <a:r>
              <a:rPr lang="zh-CN" altLang="en-US" dirty="0">
                <a:solidFill>
                  <a:schemeClr val="bg1"/>
                </a:solidFill>
              </a:rPr>
              <a:t>个数据点上也比随机方法在</a:t>
            </a:r>
            <a:r>
              <a:rPr lang="en-US" altLang="zh-CN" dirty="0">
                <a:solidFill>
                  <a:schemeClr val="bg1"/>
                </a:solidFill>
              </a:rPr>
              <a:t>3000</a:t>
            </a:r>
            <a:r>
              <a:rPr lang="zh-CN" altLang="en-US" dirty="0">
                <a:solidFill>
                  <a:schemeClr val="bg1"/>
                </a:solidFill>
              </a:rPr>
              <a:t>个数据点上获得了更高的</a:t>
            </a:r>
            <a:r>
              <a:rPr lang="en-US" altLang="zh-CN" dirty="0">
                <a:solidFill>
                  <a:schemeClr val="bg1"/>
                </a:solidFill>
              </a:rPr>
              <a:t>f</a:t>
            </a:r>
            <a:r>
              <a:rPr lang="zh-CN" altLang="en-US" dirty="0">
                <a:solidFill>
                  <a:schemeClr val="bg1"/>
                </a:solidFill>
              </a:rPr>
              <a:t>分。这表明了主动学习策略在获得更好的准确性方面的有效性，而对标记数据的要求要低得多</a:t>
            </a:r>
          </a:p>
        </p:txBody>
      </p:sp>
    </p:spTree>
    <p:extLst>
      <p:ext uri="{BB962C8B-B14F-4D97-AF65-F5344CB8AC3E}">
        <p14:creationId xmlns:p14="http://schemas.microsoft.com/office/powerpoint/2010/main" val="4219745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Results</a:t>
            </a:r>
            <a:endParaRPr lang="zh-cn" dirty="0"/>
          </a:p>
        </p:txBody>
      </p:sp>
      <p:pic>
        <p:nvPicPr>
          <p:cNvPr id="3" name="图片 2">
            <a:extLst>
              <a:ext uri="{FF2B5EF4-FFF2-40B4-BE49-F238E27FC236}">
                <a16:creationId xmlns:a16="http://schemas.microsoft.com/office/drawing/2014/main" id="{3118F215-D710-9914-6891-4D5461E98C48}"/>
              </a:ext>
            </a:extLst>
          </p:cNvPr>
          <p:cNvPicPr>
            <a:picLocks noChangeAspect="1"/>
          </p:cNvPicPr>
          <p:nvPr/>
        </p:nvPicPr>
        <p:blipFill>
          <a:blip r:embed="rId3"/>
          <a:stretch>
            <a:fillRect/>
          </a:stretch>
        </p:blipFill>
        <p:spPr>
          <a:xfrm>
            <a:off x="2155372" y="1332618"/>
            <a:ext cx="8388221" cy="4192764"/>
          </a:xfrm>
          <a:prstGeom prst="rect">
            <a:avLst/>
          </a:prstGeom>
        </p:spPr>
      </p:pic>
    </p:spTree>
    <p:extLst>
      <p:ext uri="{BB962C8B-B14F-4D97-AF65-F5344CB8AC3E}">
        <p14:creationId xmlns:p14="http://schemas.microsoft.com/office/powerpoint/2010/main" val="26114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a:xfrm>
            <a:off x="830269" y="131399"/>
            <a:ext cx="10523531" cy="583800"/>
          </a:xfrm>
        </p:spPr>
        <p:txBody>
          <a:bodyPr rtlCol="0"/>
          <a:lstStyle/>
          <a:p>
            <a:pPr rtl="0"/>
            <a:r>
              <a:rPr lang="en-US" altLang="zh-CN" dirty="0"/>
              <a:t>Conclusion</a:t>
            </a:r>
            <a:endParaRPr lang="zh-cn" dirty="0"/>
          </a:p>
        </p:txBody>
      </p:sp>
      <p:sp>
        <p:nvSpPr>
          <p:cNvPr id="3" name="文本框 2">
            <a:extLst>
              <a:ext uri="{FF2B5EF4-FFF2-40B4-BE49-F238E27FC236}">
                <a16:creationId xmlns:a16="http://schemas.microsoft.com/office/drawing/2014/main" id="{BA5B8DB5-8AE9-00FE-C18E-FA4D54D58B93}"/>
              </a:ext>
            </a:extLst>
          </p:cNvPr>
          <p:cNvSpPr txBox="1"/>
          <p:nvPr/>
        </p:nvSpPr>
        <p:spPr>
          <a:xfrm>
            <a:off x="830269" y="2090172"/>
            <a:ext cx="5682343" cy="2677656"/>
          </a:xfrm>
          <a:prstGeom prst="rect">
            <a:avLst/>
          </a:prstGeom>
          <a:noFill/>
        </p:spPr>
        <p:txBody>
          <a:bodyPr wrap="square" rtlCol="0">
            <a:spAutoFit/>
          </a:bodyPr>
          <a:lstStyle/>
          <a:p>
            <a:r>
              <a:rPr lang="zh-CN" altLang="en-US" sz="2800" dirty="0">
                <a:solidFill>
                  <a:schemeClr val="bg1"/>
                </a:solidFill>
              </a:rPr>
              <a:t>文章使用</a:t>
            </a:r>
            <a:r>
              <a:rPr lang="en-US" altLang="zh-CN" sz="2800" dirty="0">
                <a:solidFill>
                  <a:schemeClr val="bg1"/>
                </a:solidFill>
              </a:rPr>
              <a:t>4</a:t>
            </a:r>
            <a:r>
              <a:rPr lang="zh-CN" altLang="en-US" sz="2800" dirty="0">
                <a:solidFill>
                  <a:schemeClr val="bg1"/>
                </a:solidFill>
              </a:rPr>
              <a:t>种不同的主动学习算法用于</a:t>
            </a:r>
            <a:r>
              <a:rPr lang="en-US" altLang="zh-CN" sz="2800" dirty="0">
                <a:solidFill>
                  <a:schemeClr val="bg1"/>
                </a:solidFill>
              </a:rPr>
              <a:t>PPI</a:t>
            </a:r>
            <a:r>
              <a:rPr lang="zh-CN" altLang="en-US" sz="2800" dirty="0">
                <a:solidFill>
                  <a:schemeClr val="bg1"/>
                </a:solidFill>
              </a:rPr>
              <a:t>预测，结果表明主动学习能够在只有较少标记的训练样本中实现更好的学习效果。证实在手动注释数据非常困难的程序中非常有用</a:t>
            </a:r>
          </a:p>
        </p:txBody>
      </p:sp>
    </p:spTree>
    <p:extLst>
      <p:ext uri="{BB962C8B-B14F-4D97-AF65-F5344CB8AC3E}">
        <p14:creationId xmlns:p14="http://schemas.microsoft.com/office/powerpoint/2010/main" val="3428301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图片占位符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cxnSp>
        <p:nvCxnSpPr>
          <p:cNvPr id="24" name="直接连接符​​(S)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椭圆形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900" y="4526478"/>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A98844C8-7DB8-9782-F033-0CB24711346A}"/>
              </a:ext>
            </a:extLst>
          </p:cNvPr>
          <p:cNvPicPr>
            <a:picLocks noChangeAspect="1"/>
          </p:cNvPicPr>
          <p:nvPr/>
        </p:nvPicPr>
        <p:blipFill>
          <a:blip r:embed="rId6"/>
          <a:stretch>
            <a:fillRect/>
          </a:stretch>
        </p:blipFill>
        <p:spPr>
          <a:xfrm>
            <a:off x="7348336" y="1014876"/>
            <a:ext cx="4544449" cy="3121654"/>
          </a:xfrm>
          <a:prstGeom prst="rect">
            <a:avLst/>
          </a:prstGeom>
        </p:spPr>
      </p:pic>
      <p:sp>
        <p:nvSpPr>
          <p:cNvPr id="8" name="文本框 7">
            <a:extLst>
              <a:ext uri="{FF2B5EF4-FFF2-40B4-BE49-F238E27FC236}">
                <a16:creationId xmlns:a16="http://schemas.microsoft.com/office/drawing/2014/main" id="{AACDAB9B-B6BC-7C2B-FEE7-BC6FF6F3ED1E}"/>
              </a:ext>
            </a:extLst>
          </p:cNvPr>
          <p:cNvSpPr txBox="1"/>
          <p:nvPr/>
        </p:nvSpPr>
        <p:spPr>
          <a:xfrm>
            <a:off x="542883" y="1134683"/>
            <a:ext cx="5078963" cy="4093428"/>
          </a:xfrm>
          <a:prstGeom prst="rect">
            <a:avLst/>
          </a:prstGeom>
          <a:noFill/>
        </p:spPr>
        <p:txBody>
          <a:bodyPr wrap="square" rtlCol="0">
            <a:spAutoFit/>
          </a:bodyPr>
          <a:lstStyle/>
          <a:p>
            <a:r>
              <a:rPr lang="zh-CN" altLang="en-US" sz="2000" dirty="0">
                <a:solidFill>
                  <a:schemeClr val="bg1"/>
                </a:solidFill>
              </a:rPr>
              <a:t>这是一个</a:t>
            </a:r>
            <a:r>
              <a:rPr lang="en-US" altLang="zh-CN" sz="2000" dirty="0">
                <a:solidFill>
                  <a:schemeClr val="bg1"/>
                </a:solidFill>
              </a:rPr>
              <a:t>pool based</a:t>
            </a:r>
            <a:r>
              <a:rPr lang="zh-CN" altLang="en-US" sz="2000" dirty="0">
                <a:solidFill>
                  <a:schemeClr val="bg1"/>
                </a:solidFill>
              </a:rPr>
              <a:t>主动学习模型循环</a:t>
            </a:r>
            <a:endParaRPr lang="en-US" altLang="zh-CN" sz="2000" dirty="0">
              <a:solidFill>
                <a:schemeClr val="bg1"/>
              </a:solidFill>
            </a:endParaRPr>
          </a:p>
          <a:p>
            <a:endParaRPr lang="en-US" altLang="zh-CN" sz="2000" dirty="0">
              <a:solidFill>
                <a:schemeClr val="bg1"/>
              </a:solidFill>
            </a:endParaRPr>
          </a:p>
          <a:p>
            <a:r>
              <a:rPr lang="en-US" altLang="zh-CN" sz="2000" dirty="0">
                <a:solidFill>
                  <a:schemeClr val="bg1"/>
                </a:solidFill>
              </a:rPr>
              <a:t>1.</a:t>
            </a:r>
            <a:r>
              <a:rPr lang="zh-CN" altLang="en-US" sz="2000" dirty="0">
                <a:solidFill>
                  <a:schemeClr val="bg1"/>
                </a:solidFill>
              </a:rPr>
              <a:t>从</a:t>
            </a:r>
            <a:r>
              <a:rPr lang="en-US" altLang="zh-CN" sz="2000" dirty="0">
                <a:solidFill>
                  <a:schemeClr val="bg1"/>
                </a:solidFill>
              </a:rPr>
              <a:t>Unlabeled Pool</a:t>
            </a:r>
            <a:r>
              <a:rPr lang="zh-CN" altLang="en-US" sz="2000" dirty="0">
                <a:solidFill>
                  <a:schemeClr val="bg1"/>
                </a:solidFill>
              </a:rPr>
              <a:t>中取一些样本进行标注</a:t>
            </a:r>
            <a:endParaRPr lang="en-US" altLang="zh-CN" sz="2000" dirty="0">
              <a:solidFill>
                <a:schemeClr val="bg1"/>
              </a:solidFill>
            </a:endParaRPr>
          </a:p>
          <a:p>
            <a:r>
              <a:rPr lang="en-US" altLang="zh-CN" sz="2000" dirty="0">
                <a:solidFill>
                  <a:schemeClr val="bg1"/>
                </a:solidFill>
              </a:rPr>
              <a:t>2.</a:t>
            </a:r>
            <a:r>
              <a:rPr lang="zh-CN" altLang="en-US" sz="2000" dirty="0">
                <a:solidFill>
                  <a:schemeClr val="bg1"/>
                </a:solidFill>
              </a:rPr>
              <a:t>标注过的样本添加到</a:t>
            </a:r>
            <a:r>
              <a:rPr lang="en-US" altLang="zh-CN" sz="2000" dirty="0" err="1">
                <a:solidFill>
                  <a:schemeClr val="bg1"/>
                </a:solidFill>
              </a:rPr>
              <a:t>Labled</a:t>
            </a:r>
            <a:r>
              <a:rPr lang="en-US" altLang="zh-CN" sz="2000" dirty="0">
                <a:solidFill>
                  <a:schemeClr val="bg1"/>
                </a:solidFill>
              </a:rPr>
              <a:t> </a:t>
            </a:r>
            <a:r>
              <a:rPr lang="en-US" altLang="zh-CN" sz="2000" dirty="0" err="1">
                <a:solidFill>
                  <a:schemeClr val="bg1"/>
                </a:solidFill>
              </a:rPr>
              <a:t>Traning</a:t>
            </a:r>
            <a:r>
              <a:rPr lang="en-US" altLang="zh-CN" sz="2000" dirty="0">
                <a:solidFill>
                  <a:schemeClr val="bg1"/>
                </a:solidFill>
              </a:rPr>
              <a:t> Set</a:t>
            </a:r>
            <a:r>
              <a:rPr lang="zh-CN" altLang="en-US" sz="2000" dirty="0">
                <a:solidFill>
                  <a:schemeClr val="bg1"/>
                </a:solidFill>
              </a:rPr>
              <a:t>中</a:t>
            </a:r>
            <a:endParaRPr lang="en-US" altLang="zh-CN" sz="2000" dirty="0">
              <a:solidFill>
                <a:schemeClr val="bg1"/>
              </a:solidFill>
            </a:endParaRPr>
          </a:p>
          <a:p>
            <a:r>
              <a:rPr lang="en-US" altLang="zh-CN" sz="2000" dirty="0">
                <a:solidFill>
                  <a:schemeClr val="bg1"/>
                </a:solidFill>
              </a:rPr>
              <a:t>3.</a:t>
            </a:r>
            <a:r>
              <a:rPr lang="zh-CN" altLang="en-US" sz="2000" dirty="0">
                <a:solidFill>
                  <a:schemeClr val="bg1"/>
                </a:solidFill>
              </a:rPr>
              <a:t>使用</a:t>
            </a:r>
            <a:r>
              <a:rPr lang="en-US" altLang="zh-CN" sz="2000" dirty="0">
                <a:solidFill>
                  <a:schemeClr val="bg1"/>
                </a:solidFill>
              </a:rPr>
              <a:t>Labeled Training Set</a:t>
            </a:r>
            <a:r>
              <a:rPr lang="zh-CN" altLang="en-US" sz="2000" dirty="0">
                <a:solidFill>
                  <a:schemeClr val="bg1"/>
                </a:solidFill>
              </a:rPr>
              <a:t>训练模型</a:t>
            </a:r>
            <a:endParaRPr lang="en-US" altLang="zh-CN" sz="2000" dirty="0">
              <a:solidFill>
                <a:schemeClr val="bg1"/>
              </a:solidFill>
            </a:endParaRPr>
          </a:p>
          <a:p>
            <a:r>
              <a:rPr lang="en-US" altLang="zh-CN" sz="2000" dirty="0">
                <a:solidFill>
                  <a:schemeClr val="bg1"/>
                </a:solidFill>
              </a:rPr>
              <a:t>4.</a:t>
            </a:r>
            <a:r>
              <a:rPr lang="zh-CN" altLang="en-US" sz="2000" dirty="0">
                <a:solidFill>
                  <a:schemeClr val="bg1"/>
                </a:solidFill>
              </a:rPr>
              <a:t>重复</a:t>
            </a:r>
            <a:r>
              <a:rPr lang="en-US" altLang="zh-CN" sz="2000" dirty="0">
                <a:solidFill>
                  <a:schemeClr val="bg1"/>
                </a:solidFill>
              </a:rPr>
              <a:t>,</a:t>
            </a:r>
            <a:r>
              <a:rPr lang="zh-CN" altLang="en-US" sz="2000" dirty="0">
                <a:solidFill>
                  <a:schemeClr val="bg1"/>
                </a:solidFill>
              </a:rPr>
              <a:t>直到总标注数量达到样本标注的容量</a:t>
            </a:r>
            <a:endParaRPr lang="en-US" altLang="zh-CN" sz="2000" dirty="0">
              <a:solidFill>
                <a:schemeClr val="bg1"/>
              </a:solidFill>
            </a:endParaRPr>
          </a:p>
          <a:p>
            <a:endParaRPr lang="en-US" altLang="zh-CN" sz="2000" dirty="0">
              <a:solidFill>
                <a:schemeClr val="bg1"/>
              </a:solidFill>
            </a:endParaRPr>
          </a:p>
          <a:p>
            <a:endParaRPr lang="en-US" altLang="zh-CN" sz="2000" dirty="0">
              <a:solidFill>
                <a:schemeClr val="bg1"/>
              </a:solidFill>
            </a:endParaRPr>
          </a:p>
          <a:p>
            <a:endParaRPr lang="en-US" altLang="zh-CN" sz="2000" dirty="0">
              <a:solidFill>
                <a:schemeClr val="bg1"/>
              </a:solidFill>
            </a:endParaRPr>
          </a:p>
          <a:p>
            <a:endParaRPr lang="en-US" altLang="zh-CN" sz="2000" dirty="0">
              <a:solidFill>
                <a:schemeClr val="bg1"/>
              </a:solidFill>
            </a:endParaRPr>
          </a:p>
          <a:p>
            <a:r>
              <a:rPr lang="zh-CN" altLang="en-US" sz="2000" dirty="0">
                <a:solidFill>
                  <a:schemeClr val="bg1"/>
                </a:solidFill>
              </a:rPr>
              <a:t>关键点</a:t>
            </a:r>
            <a:r>
              <a:rPr lang="en-US" altLang="zh-CN" sz="2000" dirty="0">
                <a:solidFill>
                  <a:schemeClr val="bg1"/>
                </a:solidFill>
              </a:rPr>
              <a:t>:</a:t>
            </a:r>
            <a:r>
              <a:rPr lang="zh-CN" altLang="en-US" sz="2000" dirty="0">
                <a:solidFill>
                  <a:schemeClr val="bg1"/>
                </a:solidFill>
              </a:rPr>
              <a:t>样本选取的</a:t>
            </a:r>
            <a:r>
              <a:rPr lang="en-US" altLang="zh-CN" sz="2000" dirty="0">
                <a:solidFill>
                  <a:schemeClr val="bg1"/>
                </a:solidFill>
              </a:rPr>
              <a:t>Query Strategy</a:t>
            </a:r>
            <a:endParaRPr lang="zh-CN" altLang="en-US" sz="2000" dirty="0">
              <a:solidFill>
                <a:schemeClr val="bg1"/>
              </a:solidFill>
            </a:endParaRPr>
          </a:p>
        </p:txBody>
      </p:sp>
    </p:spTree>
    <p:extLst>
      <p:ext uri="{BB962C8B-B14F-4D97-AF65-F5344CB8AC3E}">
        <p14:creationId xmlns:p14="http://schemas.microsoft.com/office/powerpoint/2010/main" val="308858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a:xfrm>
            <a:off x="830269" y="131399"/>
            <a:ext cx="10523531" cy="583800"/>
          </a:xfrm>
        </p:spPr>
        <p:txBody>
          <a:bodyPr rtlCol="0"/>
          <a:lstStyle/>
          <a:p>
            <a:pPr rtl="0"/>
            <a:r>
              <a:rPr lang="en-US" altLang="zh-CN" dirty="0"/>
              <a:t>Data</a:t>
            </a:r>
            <a:endParaRPr lang="zh-cn" dirty="0"/>
          </a:p>
        </p:txBody>
      </p:sp>
      <p:sp>
        <p:nvSpPr>
          <p:cNvPr id="3" name="文本框 2">
            <a:extLst>
              <a:ext uri="{FF2B5EF4-FFF2-40B4-BE49-F238E27FC236}">
                <a16:creationId xmlns:a16="http://schemas.microsoft.com/office/drawing/2014/main" id="{BA5B8DB5-8AE9-00FE-C18E-FA4D54D58B93}"/>
              </a:ext>
            </a:extLst>
          </p:cNvPr>
          <p:cNvSpPr txBox="1"/>
          <p:nvPr/>
        </p:nvSpPr>
        <p:spPr>
          <a:xfrm>
            <a:off x="916766" y="2003674"/>
            <a:ext cx="9635904" cy="1815882"/>
          </a:xfrm>
          <a:prstGeom prst="rect">
            <a:avLst/>
          </a:prstGeom>
          <a:noFill/>
        </p:spPr>
        <p:txBody>
          <a:bodyPr wrap="square" rtlCol="0">
            <a:spAutoFit/>
          </a:bodyPr>
          <a:lstStyle/>
          <a:p>
            <a:r>
              <a:rPr lang="zh-CN" altLang="en-US" sz="2800" dirty="0">
                <a:solidFill>
                  <a:schemeClr val="bg1"/>
                </a:solidFill>
              </a:rPr>
              <a:t>文章选取已知</a:t>
            </a:r>
            <a:r>
              <a:rPr lang="en-US" altLang="zh-CN" sz="2800" dirty="0">
                <a:solidFill>
                  <a:schemeClr val="bg1"/>
                </a:solidFill>
              </a:rPr>
              <a:t>14600</a:t>
            </a:r>
            <a:r>
              <a:rPr lang="zh-CN" altLang="en-US" sz="2800" dirty="0">
                <a:solidFill>
                  <a:schemeClr val="bg1"/>
                </a:solidFill>
              </a:rPr>
              <a:t>对蛋白质数据作为正样本</a:t>
            </a:r>
            <a:r>
              <a:rPr lang="en-US" altLang="zh-CN" sz="2800" dirty="0">
                <a:solidFill>
                  <a:schemeClr val="bg1"/>
                </a:solidFill>
              </a:rPr>
              <a:t>,</a:t>
            </a:r>
            <a:r>
              <a:rPr lang="zh-CN" altLang="en-US" sz="2800" dirty="0">
                <a:solidFill>
                  <a:schemeClr val="bg1"/>
                </a:solidFill>
              </a:rPr>
              <a:t>每条数据含有</a:t>
            </a:r>
            <a:r>
              <a:rPr lang="en-US" altLang="zh-CN" sz="2800" dirty="0">
                <a:solidFill>
                  <a:schemeClr val="bg1"/>
                </a:solidFill>
              </a:rPr>
              <a:t>27</a:t>
            </a:r>
            <a:r>
              <a:rPr lang="zh-CN" altLang="en-US" sz="2800" dirty="0">
                <a:solidFill>
                  <a:schemeClr val="bg1"/>
                </a:solidFill>
              </a:rPr>
              <a:t>个特征（即有相互作用），随机生成</a:t>
            </a:r>
            <a:r>
              <a:rPr lang="en-US" altLang="zh-CN" sz="2800" dirty="0">
                <a:solidFill>
                  <a:schemeClr val="bg1"/>
                </a:solidFill>
              </a:rPr>
              <a:t>400000</a:t>
            </a:r>
            <a:r>
              <a:rPr lang="zh-CN" altLang="en-US" sz="2800" dirty="0">
                <a:solidFill>
                  <a:schemeClr val="bg1"/>
                </a:solidFill>
              </a:rPr>
              <a:t>和正样本不重叠的负样本。负正样本比例</a:t>
            </a:r>
            <a:r>
              <a:rPr lang="en-US" altLang="zh-CN" sz="2800" dirty="0">
                <a:solidFill>
                  <a:schemeClr val="bg1"/>
                </a:solidFill>
              </a:rPr>
              <a:t>27,</a:t>
            </a:r>
            <a:r>
              <a:rPr lang="zh-CN" altLang="en-US" sz="2800" dirty="0">
                <a:solidFill>
                  <a:schemeClr val="bg1"/>
                </a:solidFill>
              </a:rPr>
              <a:t>作者认为随机产生的样本中会是正样本的概率低于</a:t>
            </a:r>
            <a:r>
              <a:rPr lang="en-US" altLang="zh-CN" sz="2800" dirty="0">
                <a:solidFill>
                  <a:schemeClr val="bg1"/>
                </a:solidFill>
              </a:rPr>
              <a:t>1/1000</a:t>
            </a:r>
            <a:r>
              <a:rPr lang="zh-CN" altLang="en-US" sz="2800" dirty="0">
                <a:solidFill>
                  <a:schemeClr val="bg1"/>
                </a:solidFill>
              </a:rPr>
              <a:t>。</a:t>
            </a:r>
          </a:p>
        </p:txBody>
      </p:sp>
    </p:spTree>
    <p:extLst>
      <p:ext uri="{BB962C8B-B14F-4D97-AF65-F5344CB8AC3E}">
        <p14:creationId xmlns:p14="http://schemas.microsoft.com/office/powerpoint/2010/main" val="2253400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a:xfrm>
            <a:off x="830269" y="131399"/>
            <a:ext cx="10523531" cy="583800"/>
          </a:xfrm>
        </p:spPr>
        <p:txBody>
          <a:bodyPr rtlCol="0"/>
          <a:lstStyle/>
          <a:p>
            <a:pPr rtl="0"/>
            <a:r>
              <a:rPr lang="en-US" altLang="zh-CN" dirty="0"/>
              <a:t>Data</a:t>
            </a:r>
            <a:endParaRPr lang="zh-cn" dirty="0"/>
          </a:p>
        </p:txBody>
      </p:sp>
      <p:pic>
        <p:nvPicPr>
          <p:cNvPr id="4" name="图片 3">
            <a:extLst>
              <a:ext uri="{FF2B5EF4-FFF2-40B4-BE49-F238E27FC236}">
                <a16:creationId xmlns:a16="http://schemas.microsoft.com/office/drawing/2014/main" id="{BE8CF288-F171-996A-D404-03A32CE9B2A3}"/>
              </a:ext>
            </a:extLst>
          </p:cNvPr>
          <p:cNvPicPr>
            <a:picLocks noChangeAspect="1"/>
          </p:cNvPicPr>
          <p:nvPr/>
        </p:nvPicPr>
        <p:blipFill>
          <a:blip r:embed="rId3"/>
          <a:stretch>
            <a:fillRect/>
          </a:stretch>
        </p:blipFill>
        <p:spPr>
          <a:xfrm>
            <a:off x="830269" y="1581418"/>
            <a:ext cx="10824708" cy="3942051"/>
          </a:xfrm>
          <a:prstGeom prst="rect">
            <a:avLst/>
          </a:prstGeom>
        </p:spPr>
      </p:pic>
    </p:spTree>
    <p:extLst>
      <p:ext uri="{BB962C8B-B14F-4D97-AF65-F5344CB8AC3E}">
        <p14:creationId xmlns:p14="http://schemas.microsoft.com/office/powerpoint/2010/main" val="1311667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a:xfrm>
            <a:off x="830269" y="131399"/>
            <a:ext cx="10523531" cy="583800"/>
          </a:xfrm>
        </p:spPr>
        <p:txBody>
          <a:bodyPr rtlCol="0"/>
          <a:lstStyle/>
          <a:p>
            <a:pPr rtl="0"/>
            <a:r>
              <a:rPr lang="en-US" altLang="zh-CN" dirty="0"/>
              <a:t>Method</a:t>
            </a:r>
            <a:endParaRPr lang="zh-cn" dirty="0"/>
          </a:p>
        </p:txBody>
      </p:sp>
      <p:sp>
        <p:nvSpPr>
          <p:cNvPr id="3" name="文本框 2">
            <a:extLst>
              <a:ext uri="{FF2B5EF4-FFF2-40B4-BE49-F238E27FC236}">
                <a16:creationId xmlns:a16="http://schemas.microsoft.com/office/drawing/2014/main" id="{BA5B8DB5-8AE9-00FE-C18E-FA4D54D58B93}"/>
              </a:ext>
            </a:extLst>
          </p:cNvPr>
          <p:cNvSpPr txBox="1"/>
          <p:nvPr/>
        </p:nvSpPr>
        <p:spPr>
          <a:xfrm>
            <a:off x="830269" y="1385836"/>
            <a:ext cx="9635904" cy="1477328"/>
          </a:xfrm>
          <a:prstGeom prst="rect">
            <a:avLst/>
          </a:prstGeom>
          <a:noFill/>
        </p:spPr>
        <p:txBody>
          <a:bodyPr wrap="square" rtlCol="0">
            <a:spAutoFit/>
          </a:bodyPr>
          <a:lstStyle/>
          <a:p>
            <a:r>
              <a:rPr lang="en-US" altLang="zh-CN" b="1" dirty="0">
                <a:solidFill>
                  <a:schemeClr val="bg1"/>
                </a:solidFill>
              </a:rPr>
              <a:t>Baseline- </a:t>
            </a:r>
            <a:r>
              <a:rPr lang="zh-CN" altLang="en-US" b="1" dirty="0">
                <a:solidFill>
                  <a:schemeClr val="bg1"/>
                </a:solidFill>
              </a:rPr>
              <a:t>随机数据选择</a:t>
            </a:r>
            <a:endParaRPr lang="en-US" altLang="zh-CN" b="1" dirty="0">
              <a:solidFill>
                <a:schemeClr val="bg1"/>
              </a:solidFill>
            </a:endParaRPr>
          </a:p>
          <a:p>
            <a:endParaRPr lang="en-US" altLang="zh-CN" dirty="0">
              <a:solidFill>
                <a:schemeClr val="bg1"/>
              </a:solidFill>
            </a:endParaRPr>
          </a:p>
          <a:p>
            <a:r>
              <a:rPr lang="zh-CN" altLang="en-US" dirty="0">
                <a:solidFill>
                  <a:schemeClr val="bg1"/>
                </a:solidFill>
              </a:rPr>
              <a:t>对于</a:t>
            </a:r>
            <a:r>
              <a:rPr lang="en-US" altLang="zh-CN" dirty="0">
                <a:solidFill>
                  <a:schemeClr val="bg1"/>
                </a:solidFill>
              </a:rPr>
              <a:t>3</a:t>
            </a:r>
            <a:r>
              <a:rPr lang="zh-CN" altLang="en-US" dirty="0">
                <a:solidFill>
                  <a:schemeClr val="bg1"/>
                </a:solidFill>
              </a:rPr>
              <a:t>个含有不同比例的数据集</a:t>
            </a:r>
            <a:r>
              <a:rPr lang="en-US" altLang="zh-CN" dirty="0">
                <a:solidFill>
                  <a:schemeClr val="bg1"/>
                </a:solidFill>
              </a:rPr>
              <a:t>(</a:t>
            </a:r>
            <a:r>
              <a:rPr lang="zh-CN" altLang="en-US" dirty="0">
                <a:solidFill>
                  <a:schemeClr val="bg1"/>
                </a:solidFill>
              </a:rPr>
              <a:t>分别为</a:t>
            </a:r>
            <a:r>
              <a:rPr lang="en-US" altLang="zh-CN" dirty="0">
                <a:solidFill>
                  <a:schemeClr val="bg1"/>
                </a:solidFill>
              </a:rPr>
              <a:t>1%</a:t>
            </a:r>
            <a:r>
              <a:rPr lang="zh-CN" altLang="en-US" dirty="0">
                <a:solidFill>
                  <a:schemeClr val="bg1"/>
                </a:solidFill>
              </a:rPr>
              <a:t>、</a:t>
            </a:r>
            <a:r>
              <a:rPr lang="en-US" altLang="zh-CN" dirty="0">
                <a:solidFill>
                  <a:schemeClr val="bg1"/>
                </a:solidFill>
              </a:rPr>
              <a:t>20%</a:t>
            </a:r>
            <a:r>
              <a:rPr lang="zh-CN" altLang="en-US" dirty="0">
                <a:solidFill>
                  <a:schemeClr val="bg1"/>
                </a:solidFill>
              </a:rPr>
              <a:t>和</a:t>
            </a:r>
            <a:r>
              <a:rPr lang="en-US" altLang="zh-CN" dirty="0">
                <a:solidFill>
                  <a:schemeClr val="bg1"/>
                </a:solidFill>
              </a:rPr>
              <a:t>45%)</a:t>
            </a:r>
            <a:r>
              <a:rPr lang="zh-CN" altLang="en-US" dirty="0">
                <a:solidFill>
                  <a:schemeClr val="bg1"/>
                </a:solidFill>
              </a:rPr>
              <a:t>构建随机森林。训练数据的大小从</a:t>
            </a:r>
            <a:r>
              <a:rPr lang="en-US" altLang="zh-CN" dirty="0">
                <a:solidFill>
                  <a:schemeClr val="bg1"/>
                </a:solidFill>
              </a:rPr>
              <a:t>250</a:t>
            </a:r>
            <a:r>
              <a:rPr lang="zh-CN" altLang="en-US" dirty="0">
                <a:solidFill>
                  <a:schemeClr val="bg1"/>
                </a:solidFill>
              </a:rPr>
              <a:t>对增加到</a:t>
            </a:r>
            <a:r>
              <a:rPr lang="en-US" altLang="zh-CN" dirty="0">
                <a:solidFill>
                  <a:schemeClr val="bg1"/>
                </a:solidFill>
              </a:rPr>
              <a:t>3000</a:t>
            </a:r>
            <a:r>
              <a:rPr lang="zh-CN" altLang="en-US" dirty="0">
                <a:solidFill>
                  <a:schemeClr val="bg1"/>
                </a:solidFill>
              </a:rPr>
              <a:t>对，每次增加</a:t>
            </a:r>
            <a:r>
              <a:rPr lang="en-US" altLang="zh-CN" dirty="0">
                <a:solidFill>
                  <a:schemeClr val="bg1"/>
                </a:solidFill>
              </a:rPr>
              <a:t>250</a:t>
            </a:r>
            <a:r>
              <a:rPr lang="zh-CN" altLang="en-US" dirty="0">
                <a:solidFill>
                  <a:schemeClr val="bg1"/>
                </a:solidFill>
              </a:rPr>
              <a:t>对。每次迭代中的</a:t>
            </a:r>
            <a:r>
              <a:rPr lang="en-US" altLang="zh-CN" dirty="0">
                <a:solidFill>
                  <a:schemeClr val="bg1"/>
                </a:solidFill>
              </a:rPr>
              <a:t>250</a:t>
            </a:r>
            <a:r>
              <a:rPr lang="zh-CN" altLang="en-US" dirty="0">
                <a:solidFill>
                  <a:schemeClr val="bg1"/>
                </a:solidFill>
              </a:rPr>
              <a:t>对是从用于训练的</a:t>
            </a:r>
            <a:r>
              <a:rPr lang="en-US" altLang="zh-CN" dirty="0">
                <a:solidFill>
                  <a:schemeClr val="bg1"/>
                </a:solidFill>
              </a:rPr>
              <a:t>10,000</a:t>
            </a:r>
            <a:r>
              <a:rPr lang="zh-CN" altLang="en-US" dirty="0">
                <a:solidFill>
                  <a:schemeClr val="bg1"/>
                </a:solidFill>
              </a:rPr>
              <a:t>个数据点中随机选择的。</a:t>
            </a:r>
          </a:p>
        </p:txBody>
      </p:sp>
      <p:sp>
        <p:nvSpPr>
          <p:cNvPr id="5" name="文本框 4">
            <a:extLst>
              <a:ext uri="{FF2B5EF4-FFF2-40B4-BE49-F238E27FC236}">
                <a16:creationId xmlns:a16="http://schemas.microsoft.com/office/drawing/2014/main" id="{C8FAF7B3-ACA1-CCFA-ECEA-5386F646E49A}"/>
              </a:ext>
            </a:extLst>
          </p:cNvPr>
          <p:cNvSpPr txBox="1"/>
          <p:nvPr/>
        </p:nvSpPr>
        <p:spPr>
          <a:xfrm>
            <a:off x="830269" y="3583743"/>
            <a:ext cx="9635904" cy="1200329"/>
          </a:xfrm>
          <a:prstGeom prst="rect">
            <a:avLst/>
          </a:prstGeom>
          <a:noFill/>
        </p:spPr>
        <p:txBody>
          <a:bodyPr wrap="square" rtlCol="0">
            <a:spAutoFit/>
          </a:bodyPr>
          <a:lstStyle/>
          <a:p>
            <a:r>
              <a:rPr lang="zh-CN" altLang="en-US" b="1" dirty="0">
                <a:solidFill>
                  <a:schemeClr val="bg1"/>
                </a:solidFill>
              </a:rPr>
              <a:t>基于密度的</a:t>
            </a:r>
            <a:endParaRPr lang="en-US" altLang="zh-CN" b="1" dirty="0">
              <a:solidFill>
                <a:schemeClr val="bg1"/>
              </a:solidFill>
            </a:endParaRPr>
          </a:p>
          <a:p>
            <a:endParaRPr lang="en-US" altLang="zh-CN" dirty="0">
              <a:solidFill>
                <a:schemeClr val="bg1"/>
              </a:solidFill>
            </a:endParaRPr>
          </a:p>
          <a:p>
            <a:r>
              <a:rPr lang="zh-CN" altLang="en-US" dirty="0">
                <a:solidFill>
                  <a:schemeClr val="bg1"/>
                </a:solidFill>
              </a:rPr>
              <a:t>在这种</a:t>
            </a:r>
            <a:r>
              <a:rPr lang="en-US" altLang="zh-CN" dirty="0" err="1">
                <a:solidFill>
                  <a:schemeClr val="bg1"/>
                </a:solidFill>
              </a:rPr>
              <a:t>QueryStrateg</a:t>
            </a:r>
            <a:r>
              <a:rPr lang="zh-CN" altLang="en-US" dirty="0">
                <a:solidFill>
                  <a:schemeClr val="bg1"/>
                </a:solidFill>
              </a:rPr>
              <a:t>中，训练样本先被进行</a:t>
            </a:r>
            <a:r>
              <a:rPr lang="en-US" altLang="zh-CN" dirty="0">
                <a:solidFill>
                  <a:schemeClr val="bg1"/>
                </a:solidFill>
              </a:rPr>
              <a:t>K-means</a:t>
            </a:r>
            <a:r>
              <a:rPr lang="zh-CN" altLang="en-US" dirty="0">
                <a:solidFill>
                  <a:schemeClr val="bg1"/>
                </a:solidFill>
              </a:rPr>
              <a:t>聚类，每次迭代选取数据标注时按比例从各个集群中选择最靠近集群中心点的数据</a:t>
            </a:r>
            <a:endParaRPr lang="en-US" altLang="zh-CN" dirty="0">
              <a:solidFill>
                <a:schemeClr val="bg1"/>
              </a:solidFill>
            </a:endParaRPr>
          </a:p>
        </p:txBody>
      </p:sp>
    </p:spTree>
    <p:extLst>
      <p:ext uri="{BB962C8B-B14F-4D97-AF65-F5344CB8AC3E}">
        <p14:creationId xmlns:p14="http://schemas.microsoft.com/office/powerpoint/2010/main" val="1839656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a:xfrm>
            <a:off x="830269" y="131399"/>
            <a:ext cx="10523531" cy="583800"/>
          </a:xfrm>
        </p:spPr>
        <p:txBody>
          <a:bodyPr rtlCol="0"/>
          <a:lstStyle/>
          <a:p>
            <a:pPr rtl="0"/>
            <a:r>
              <a:rPr lang="en-US" altLang="zh-CN" dirty="0"/>
              <a:t>Method</a:t>
            </a:r>
            <a:endParaRPr lang="zh-cn" dirty="0"/>
          </a:p>
        </p:txBody>
      </p:sp>
      <p:sp>
        <p:nvSpPr>
          <p:cNvPr id="3" name="文本框 2">
            <a:extLst>
              <a:ext uri="{FF2B5EF4-FFF2-40B4-BE49-F238E27FC236}">
                <a16:creationId xmlns:a16="http://schemas.microsoft.com/office/drawing/2014/main" id="{BA5B8DB5-8AE9-00FE-C18E-FA4D54D58B93}"/>
              </a:ext>
            </a:extLst>
          </p:cNvPr>
          <p:cNvSpPr txBox="1"/>
          <p:nvPr/>
        </p:nvSpPr>
        <p:spPr>
          <a:xfrm>
            <a:off x="830269" y="1385836"/>
            <a:ext cx="9635904" cy="1754326"/>
          </a:xfrm>
          <a:prstGeom prst="rect">
            <a:avLst/>
          </a:prstGeom>
          <a:noFill/>
        </p:spPr>
        <p:txBody>
          <a:bodyPr wrap="square" rtlCol="0">
            <a:spAutoFit/>
          </a:bodyPr>
          <a:lstStyle/>
          <a:p>
            <a:r>
              <a:rPr lang="zh-CN" altLang="en-US" b="1" dirty="0">
                <a:solidFill>
                  <a:schemeClr val="bg1"/>
                </a:solidFill>
              </a:rPr>
              <a:t>基于不确定性的 </a:t>
            </a:r>
            <a:r>
              <a:rPr lang="en-US" altLang="zh-CN" b="1" dirty="0">
                <a:solidFill>
                  <a:schemeClr val="bg1"/>
                </a:solidFill>
              </a:rPr>
              <a:t>random seed(</a:t>
            </a:r>
            <a:r>
              <a:rPr lang="zh-CN" altLang="en-US" b="1" dirty="0">
                <a:solidFill>
                  <a:schemeClr val="bg1"/>
                </a:solidFill>
              </a:rPr>
              <a:t>随机初始化</a:t>
            </a:r>
            <a:r>
              <a:rPr lang="en-US" altLang="zh-CN" b="1" dirty="0">
                <a:solidFill>
                  <a:schemeClr val="bg1"/>
                </a:solidFill>
              </a:rPr>
              <a:t>)</a:t>
            </a:r>
          </a:p>
          <a:p>
            <a:endParaRPr lang="en-US" altLang="zh-CN" dirty="0">
              <a:solidFill>
                <a:schemeClr val="bg1"/>
              </a:solidFill>
            </a:endParaRPr>
          </a:p>
          <a:p>
            <a:r>
              <a:rPr lang="zh-CN" altLang="en-US" dirty="0">
                <a:solidFill>
                  <a:schemeClr val="bg1"/>
                </a:solidFill>
              </a:rPr>
              <a:t>初始时随机选择</a:t>
            </a:r>
            <a:r>
              <a:rPr lang="en-US" altLang="zh-CN" dirty="0">
                <a:solidFill>
                  <a:schemeClr val="bg1"/>
                </a:solidFill>
              </a:rPr>
              <a:t>250</a:t>
            </a:r>
            <a:r>
              <a:rPr lang="zh-CN" altLang="en-US" dirty="0">
                <a:solidFill>
                  <a:schemeClr val="bg1"/>
                </a:solidFill>
              </a:rPr>
              <a:t>个数据，用这些数据初始构建一个随机森林。在接下来的迭代中，选择那些在随机森林里面的决策树中分歧最大的数据。用熵表示。</a:t>
            </a:r>
            <a:r>
              <a:rPr lang="en-US" altLang="zh-CN" dirty="0">
                <a:solidFill>
                  <a:schemeClr val="bg1"/>
                </a:solidFill>
              </a:rPr>
              <a:t>P0</a:t>
            </a:r>
            <a:r>
              <a:rPr lang="zh-CN" altLang="en-US" dirty="0">
                <a:solidFill>
                  <a:schemeClr val="bg1"/>
                </a:solidFill>
              </a:rPr>
              <a:t>是该认为该数据标签为</a:t>
            </a:r>
            <a:r>
              <a:rPr lang="en-US" altLang="zh-CN" dirty="0">
                <a:solidFill>
                  <a:schemeClr val="bg1"/>
                </a:solidFill>
              </a:rPr>
              <a:t>0</a:t>
            </a:r>
            <a:r>
              <a:rPr lang="zh-CN" altLang="en-US" dirty="0">
                <a:solidFill>
                  <a:schemeClr val="bg1"/>
                </a:solidFill>
              </a:rPr>
              <a:t>的决策树所占比例，</a:t>
            </a:r>
            <a:r>
              <a:rPr lang="en-US" altLang="zh-CN" dirty="0">
                <a:solidFill>
                  <a:schemeClr val="bg1"/>
                </a:solidFill>
              </a:rPr>
              <a:t>P1</a:t>
            </a:r>
            <a:r>
              <a:rPr lang="zh-CN" altLang="en-US" dirty="0">
                <a:solidFill>
                  <a:schemeClr val="bg1"/>
                </a:solidFill>
              </a:rPr>
              <a:t>是认为该数据标签为</a:t>
            </a:r>
            <a:r>
              <a:rPr lang="en-US" altLang="zh-CN" dirty="0">
                <a:solidFill>
                  <a:schemeClr val="bg1"/>
                </a:solidFill>
              </a:rPr>
              <a:t>1</a:t>
            </a:r>
            <a:r>
              <a:rPr lang="zh-CN" altLang="en-US" dirty="0">
                <a:solidFill>
                  <a:schemeClr val="bg1"/>
                </a:solidFill>
              </a:rPr>
              <a:t>的决策树所占比例，每次迭代的随机森林都要重新生成。</a:t>
            </a:r>
            <a:endParaRPr lang="en-US" altLang="zh-CN" dirty="0">
              <a:solidFill>
                <a:schemeClr val="bg1"/>
              </a:solidFill>
            </a:endParaRPr>
          </a:p>
          <a:p>
            <a:endParaRPr lang="zh-CN" altLang="en-US" dirty="0">
              <a:solidFill>
                <a:schemeClr val="bg1"/>
              </a:solidFill>
            </a:endParaRPr>
          </a:p>
        </p:txBody>
      </p:sp>
      <p:pic>
        <p:nvPicPr>
          <p:cNvPr id="4" name="图片 3">
            <a:extLst>
              <a:ext uri="{FF2B5EF4-FFF2-40B4-BE49-F238E27FC236}">
                <a16:creationId xmlns:a16="http://schemas.microsoft.com/office/drawing/2014/main" id="{DF78564D-100B-0B79-2D38-E1BE0DADED46}"/>
              </a:ext>
            </a:extLst>
          </p:cNvPr>
          <p:cNvPicPr>
            <a:picLocks noChangeAspect="1"/>
          </p:cNvPicPr>
          <p:nvPr/>
        </p:nvPicPr>
        <p:blipFill>
          <a:blip r:embed="rId3"/>
          <a:stretch>
            <a:fillRect/>
          </a:stretch>
        </p:blipFill>
        <p:spPr>
          <a:xfrm>
            <a:off x="3496214" y="3916860"/>
            <a:ext cx="3596785" cy="1306524"/>
          </a:xfrm>
          <a:prstGeom prst="rect">
            <a:avLst/>
          </a:prstGeom>
        </p:spPr>
      </p:pic>
    </p:spTree>
    <p:extLst>
      <p:ext uri="{BB962C8B-B14F-4D97-AF65-F5344CB8AC3E}">
        <p14:creationId xmlns:p14="http://schemas.microsoft.com/office/powerpoint/2010/main" val="2943270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2627AE97-340B-E245-B9C6-A4E8743E1340}"/>
              </a:ext>
            </a:extLst>
          </p:cNvPr>
          <p:cNvSpPr>
            <a:spLocks noGrp="1"/>
          </p:cNvSpPr>
          <p:nvPr>
            <p:ph type="title"/>
          </p:nvPr>
        </p:nvSpPr>
        <p:spPr>
          <a:xfrm>
            <a:off x="830269" y="131399"/>
            <a:ext cx="10523531" cy="583800"/>
          </a:xfrm>
        </p:spPr>
        <p:txBody>
          <a:bodyPr rtlCol="0"/>
          <a:lstStyle/>
          <a:p>
            <a:pPr rtl="0"/>
            <a:r>
              <a:rPr lang="en-US" altLang="zh-CN" dirty="0"/>
              <a:t>Method</a:t>
            </a:r>
            <a:endParaRPr lang="zh-cn" dirty="0"/>
          </a:p>
        </p:txBody>
      </p:sp>
      <p:sp>
        <p:nvSpPr>
          <p:cNvPr id="3" name="文本框 2">
            <a:extLst>
              <a:ext uri="{FF2B5EF4-FFF2-40B4-BE49-F238E27FC236}">
                <a16:creationId xmlns:a16="http://schemas.microsoft.com/office/drawing/2014/main" id="{BA5B8DB5-8AE9-00FE-C18E-FA4D54D58B93}"/>
              </a:ext>
            </a:extLst>
          </p:cNvPr>
          <p:cNvSpPr txBox="1"/>
          <p:nvPr/>
        </p:nvSpPr>
        <p:spPr>
          <a:xfrm>
            <a:off x="830269" y="1385836"/>
            <a:ext cx="9635904" cy="1477328"/>
          </a:xfrm>
          <a:prstGeom prst="rect">
            <a:avLst/>
          </a:prstGeom>
          <a:noFill/>
        </p:spPr>
        <p:txBody>
          <a:bodyPr wrap="square" rtlCol="0">
            <a:spAutoFit/>
          </a:bodyPr>
          <a:lstStyle/>
          <a:p>
            <a:r>
              <a:rPr lang="zh-CN" altLang="en-US" b="1" dirty="0">
                <a:solidFill>
                  <a:schemeClr val="bg1"/>
                </a:solidFill>
              </a:rPr>
              <a:t>基于不确定性的 </a:t>
            </a:r>
            <a:r>
              <a:rPr lang="en-US" altLang="zh-CN" b="1" dirty="0">
                <a:solidFill>
                  <a:schemeClr val="bg1"/>
                </a:solidFill>
              </a:rPr>
              <a:t>(</a:t>
            </a:r>
            <a:r>
              <a:rPr lang="zh-CN" altLang="en-US" b="1" dirty="0">
                <a:solidFill>
                  <a:schemeClr val="bg1"/>
                </a:solidFill>
              </a:rPr>
              <a:t>密度初始化</a:t>
            </a:r>
            <a:r>
              <a:rPr lang="en-US" altLang="zh-CN" b="1" dirty="0">
                <a:solidFill>
                  <a:schemeClr val="bg1"/>
                </a:solidFill>
              </a:rPr>
              <a:t>)</a:t>
            </a:r>
          </a:p>
          <a:p>
            <a:endParaRPr lang="en-US" altLang="zh-CN" dirty="0">
              <a:solidFill>
                <a:schemeClr val="bg1"/>
              </a:solidFill>
            </a:endParaRPr>
          </a:p>
          <a:p>
            <a:r>
              <a:rPr lang="zh-CN" altLang="en-US" dirty="0">
                <a:solidFill>
                  <a:schemeClr val="bg1"/>
                </a:solidFill>
              </a:rPr>
              <a:t>在第一次迭代时通过</a:t>
            </a:r>
            <a:r>
              <a:rPr lang="en-US" altLang="zh-CN" dirty="0">
                <a:solidFill>
                  <a:schemeClr val="bg1"/>
                </a:solidFill>
              </a:rPr>
              <a:t>K-means</a:t>
            </a:r>
            <a:r>
              <a:rPr lang="zh-CN" altLang="en-US" dirty="0">
                <a:solidFill>
                  <a:schemeClr val="bg1"/>
                </a:solidFill>
              </a:rPr>
              <a:t>聚类选择</a:t>
            </a:r>
            <a:r>
              <a:rPr lang="en-US" altLang="zh-CN" dirty="0">
                <a:solidFill>
                  <a:schemeClr val="bg1"/>
                </a:solidFill>
              </a:rPr>
              <a:t>250</a:t>
            </a:r>
            <a:r>
              <a:rPr lang="zh-CN" altLang="en-US" dirty="0">
                <a:solidFill>
                  <a:schemeClr val="bg1"/>
                </a:solidFill>
              </a:rPr>
              <a:t>个数据构建随机森林，其他步骤和</a:t>
            </a:r>
            <a:r>
              <a:rPr lang="en-US" altLang="zh-CN" dirty="0">
                <a:solidFill>
                  <a:schemeClr val="bg1"/>
                </a:solidFill>
              </a:rPr>
              <a:t>random seed</a:t>
            </a:r>
            <a:r>
              <a:rPr lang="zh-CN" altLang="en-US" dirty="0">
                <a:solidFill>
                  <a:schemeClr val="bg1"/>
                </a:solidFill>
              </a:rPr>
              <a:t>一样</a:t>
            </a:r>
            <a:endParaRPr lang="en-US" altLang="zh-CN" dirty="0">
              <a:solidFill>
                <a:schemeClr val="bg1"/>
              </a:solidFill>
            </a:endParaRPr>
          </a:p>
          <a:p>
            <a:endParaRPr lang="zh-CN" altLang="en-US" dirty="0">
              <a:solidFill>
                <a:schemeClr val="bg1"/>
              </a:solidFill>
            </a:endParaRPr>
          </a:p>
        </p:txBody>
      </p:sp>
      <p:sp>
        <p:nvSpPr>
          <p:cNvPr id="2" name="文本框 1">
            <a:extLst>
              <a:ext uri="{FF2B5EF4-FFF2-40B4-BE49-F238E27FC236}">
                <a16:creationId xmlns:a16="http://schemas.microsoft.com/office/drawing/2014/main" id="{E734E102-B535-94CB-9E98-736E05269B5F}"/>
              </a:ext>
            </a:extLst>
          </p:cNvPr>
          <p:cNvSpPr txBox="1"/>
          <p:nvPr/>
        </p:nvSpPr>
        <p:spPr>
          <a:xfrm>
            <a:off x="830269" y="2826609"/>
            <a:ext cx="9635904" cy="1754326"/>
          </a:xfrm>
          <a:prstGeom prst="rect">
            <a:avLst/>
          </a:prstGeom>
          <a:noFill/>
        </p:spPr>
        <p:txBody>
          <a:bodyPr wrap="square" rtlCol="0">
            <a:spAutoFit/>
          </a:bodyPr>
          <a:lstStyle/>
          <a:p>
            <a:r>
              <a:rPr lang="en-US" altLang="zh-CN" b="1" dirty="0">
                <a:solidFill>
                  <a:schemeClr val="bg1"/>
                </a:solidFill>
              </a:rPr>
              <a:t>Uncertainty based with history</a:t>
            </a:r>
          </a:p>
          <a:p>
            <a:endParaRPr lang="en-US" altLang="zh-CN" dirty="0">
              <a:solidFill>
                <a:schemeClr val="bg1"/>
              </a:solidFill>
            </a:endParaRPr>
          </a:p>
          <a:p>
            <a:r>
              <a:rPr lang="zh-CN" altLang="en-US" dirty="0">
                <a:solidFill>
                  <a:schemeClr val="bg1"/>
                </a:solidFill>
              </a:rPr>
              <a:t>这里的不确定性说的是在过去</a:t>
            </a:r>
            <a:r>
              <a:rPr lang="en-US" altLang="zh-CN" dirty="0">
                <a:solidFill>
                  <a:schemeClr val="bg1"/>
                </a:solidFill>
              </a:rPr>
              <a:t>M</a:t>
            </a:r>
            <a:r>
              <a:rPr lang="zh-CN" altLang="en-US" dirty="0">
                <a:solidFill>
                  <a:schemeClr val="bg1"/>
                </a:solidFill>
              </a:rPr>
              <a:t>个预测过程中</a:t>
            </a:r>
            <a:r>
              <a:rPr lang="en-US" altLang="zh-CN" dirty="0">
                <a:solidFill>
                  <a:schemeClr val="bg1"/>
                </a:solidFill>
              </a:rPr>
              <a:t>,</a:t>
            </a:r>
            <a:r>
              <a:rPr lang="zh-CN" altLang="en-US" dirty="0">
                <a:solidFill>
                  <a:schemeClr val="bg1"/>
                </a:solidFill>
              </a:rPr>
              <a:t>总的不确定性</a:t>
            </a:r>
            <a:r>
              <a:rPr lang="en-US" altLang="zh-CN" dirty="0">
                <a:solidFill>
                  <a:schemeClr val="bg1"/>
                </a:solidFill>
              </a:rPr>
              <a:t>,</a:t>
            </a:r>
            <a:r>
              <a:rPr lang="zh-CN" altLang="en-US" dirty="0">
                <a:solidFill>
                  <a:schemeClr val="bg1"/>
                </a:solidFill>
              </a:rPr>
              <a:t>其中 </a:t>
            </a:r>
            <a:r>
              <a:rPr lang="en-US" altLang="zh-CN" dirty="0">
                <a:solidFill>
                  <a:schemeClr val="bg1"/>
                </a:solidFill>
              </a:rPr>
              <a:t>P(</a:t>
            </a:r>
            <a:r>
              <a:rPr lang="en-US" altLang="zh-CN" dirty="0" err="1">
                <a:solidFill>
                  <a:schemeClr val="bg1"/>
                </a:solidFill>
              </a:rPr>
              <a:t>I,j</a:t>
            </a:r>
            <a:r>
              <a:rPr lang="en-US" altLang="zh-CN" dirty="0">
                <a:solidFill>
                  <a:schemeClr val="bg1"/>
                </a:solidFill>
              </a:rPr>
              <a:t>)</a:t>
            </a:r>
            <a:r>
              <a:rPr lang="zh-CN" altLang="en-US" dirty="0">
                <a:solidFill>
                  <a:schemeClr val="bg1"/>
                </a:solidFill>
              </a:rPr>
              <a:t>表示 第</a:t>
            </a:r>
            <a:r>
              <a:rPr lang="en-US" altLang="zh-CN" dirty="0" err="1">
                <a:solidFill>
                  <a:schemeClr val="bg1"/>
                </a:solidFill>
              </a:rPr>
              <a:t>i</a:t>
            </a:r>
            <a:r>
              <a:rPr lang="zh-CN" altLang="en-US" dirty="0">
                <a:solidFill>
                  <a:schemeClr val="bg1"/>
                </a:solidFill>
              </a:rPr>
              <a:t>个分类器分类为</a:t>
            </a:r>
            <a:r>
              <a:rPr lang="en-US" altLang="zh-CN" dirty="0">
                <a:solidFill>
                  <a:schemeClr val="bg1"/>
                </a:solidFill>
              </a:rPr>
              <a:t>j</a:t>
            </a:r>
            <a:r>
              <a:rPr lang="zh-CN" altLang="en-US" dirty="0">
                <a:solidFill>
                  <a:schemeClr val="bg1"/>
                </a:solidFill>
              </a:rPr>
              <a:t>类的概率</a:t>
            </a:r>
            <a:r>
              <a:rPr lang="en-US" altLang="zh-CN" dirty="0">
                <a:solidFill>
                  <a:schemeClr val="bg1"/>
                </a:solidFill>
              </a:rPr>
              <a:t>,P(</a:t>
            </a:r>
            <a:r>
              <a:rPr lang="en-US" altLang="zh-CN" dirty="0" err="1">
                <a:solidFill>
                  <a:schemeClr val="bg1"/>
                </a:solidFill>
              </a:rPr>
              <a:t>a,j</a:t>
            </a:r>
            <a:r>
              <a:rPr lang="en-US" altLang="zh-CN" dirty="0">
                <a:solidFill>
                  <a:schemeClr val="bg1"/>
                </a:solidFill>
              </a:rPr>
              <a:t>)</a:t>
            </a:r>
            <a:r>
              <a:rPr lang="zh-CN" altLang="en-US" dirty="0">
                <a:solidFill>
                  <a:schemeClr val="bg1"/>
                </a:solidFill>
              </a:rPr>
              <a:t>表示前</a:t>
            </a:r>
            <a:r>
              <a:rPr lang="en-US" altLang="zh-CN" dirty="0">
                <a:solidFill>
                  <a:schemeClr val="bg1"/>
                </a:solidFill>
              </a:rPr>
              <a:t>M</a:t>
            </a:r>
            <a:r>
              <a:rPr lang="zh-CN" altLang="en-US" dirty="0">
                <a:solidFill>
                  <a:schemeClr val="bg1"/>
                </a:solidFill>
              </a:rPr>
              <a:t>个分类器分类为</a:t>
            </a:r>
            <a:r>
              <a:rPr lang="en-US" altLang="zh-CN" dirty="0">
                <a:solidFill>
                  <a:schemeClr val="bg1"/>
                </a:solidFill>
              </a:rPr>
              <a:t>j</a:t>
            </a:r>
            <a:r>
              <a:rPr lang="zh-CN" altLang="en-US" dirty="0">
                <a:solidFill>
                  <a:schemeClr val="bg1"/>
                </a:solidFill>
              </a:rPr>
              <a:t>类的概率。用基于密度的初始化方式</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除了</a:t>
            </a:r>
            <a:r>
              <a:rPr lang="en-US" altLang="zh-CN" dirty="0">
                <a:solidFill>
                  <a:schemeClr val="bg1"/>
                </a:solidFill>
              </a:rPr>
              <a:t>baseline</a:t>
            </a:r>
            <a:r>
              <a:rPr lang="zh-CN" altLang="en-US" dirty="0">
                <a:solidFill>
                  <a:schemeClr val="bg1"/>
                </a:solidFill>
              </a:rPr>
              <a:t>的随机选择外</a:t>
            </a:r>
            <a:r>
              <a:rPr lang="en-US" altLang="zh-CN" dirty="0">
                <a:solidFill>
                  <a:schemeClr val="bg1"/>
                </a:solidFill>
              </a:rPr>
              <a:t>,</a:t>
            </a:r>
            <a:r>
              <a:rPr lang="zh-CN" altLang="en-US" dirty="0">
                <a:solidFill>
                  <a:schemeClr val="bg1"/>
                </a:solidFill>
              </a:rPr>
              <a:t>其他的方法正样本含量均为</a:t>
            </a:r>
            <a:r>
              <a:rPr lang="en-US" altLang="zh-CN" dirty="0">
                <a:solidFill>
                  <a:schemeClr val="bg1"/>
                </a:solidFill>
              </a:rPr>
              <a:t>20%</a:t>
            </a:r>
            <a:r>
              <a:rPr lang="zh-CN" altLang="en-US" dirty="0">
                <a:solidFill>
                  <a:schemeClr val="bg1"/>
                </a:solidFill>
              </a:rPr>
              <a:t>。每个算法执行</a:t>
            </a:r>
            <a:r>
              <a:rPr lang="en-US" altLang="zh-CN" dirty="0">
                <a:solidFill>
                  <a:schemeClr val="bg1"/>
                </a:solidFill>
              </a:rPr>
              <a:t>5</a:t>
            </a:r>
            <a:r>
              <a:rPr lang="zh-CN" altLang="en-US" dirty="0">
                <a:solidFill>
                  <a:schemeClr val="bg1"/>
                </a:solidFill>
              </a:rPr>
              <a:t>次取平均数</a:t>
            </a:r>
            <a:endParaRPr lang="en-US" altLang="zh-CN" dirty="0">
              <a:solidFill>
                <a:schemeClr val="bg1"/>
              </a:solidFill>
            </a:endParaRPr>
          </a:p>
        </p:txBody>
      </p:sp>
      <p:pic>
        <p:nvPicPr>
          <p:cNvPr id="6" name="图片 5">
            <a:extLst>
              <a:ext uri="{FF2B5EF4-FFF2-40B4-BE49-F238E27FC236}">
                <a16:creationId xmlns:a16="http://schemas.microsoft.com/office/drawing/2014/main" id="{872AE8E3-2E5D-2849-F37E-B0753C447248}"/>
              </a:ext>
            </a:extLst>
          </p:cNvPr>
          <p:cNvPicPr>
            <a:picLocks noChangeAspect="1"/>
          </p:cNvPicPr>
          <p:nvPr/>
        </p:nvPicPr>
        <p:blipFill>
          <a:blip r:embed="rId3"/>
          <a:stretch>
            <a:fillRect/>
          </a:stretch>
        </p:blipFill>
        <p:spPr>
          <a:xfrm>
            <a:off x="1017925" y="4918334"/>
            <a:ext cx="8617727" cy="1506833"/>
          </a:xfrm>
          <a:prstGeom prst="rect">
            <a:avLst/>
          </a:prstGeom>
        </p:spPr>
      </p:pic>
    </p:spTree>
    <p:extLst>
      <p:ext uri="{BB962C8B-B14F-4D97-AF65-F5344CB8AC3E}">
        <p14:creationId xmlns:p14="http://schemas.microsoft.com/office/powerpoint/2010/main" val="3114710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Results</a:t>
            </a:r>
            <a:endParaRPr lang="zh-cn" dirty="0"/>
          </a:p>
        </p:txBody>
      </p:sp>
      <p:pic>
        <p:nvPicPr>
          <p:cNvPr id="3" name="图片 2">
            <a:extLst>
              <a:ext uri="{FF2B5EF4-FFF2-40B4-BE49-F238E27FC236}">
                <a16:creationId xmlns:a16="http://schemas.microsoft.com/office/drawing/2014/main" id="{A35DD19D-1337-10FD-FAFC-64D73837AA76}"/>
              </a:ext>
            </a:extLst>
          </p:cNvPr>
          <p:cNvPicPr>
            <a:picLocks noChangeAspect="1"/>
          </p:cNvPicPr>
          <p:nvPr/>
        </p:nvPicPr>
        <p:blipFill>
          <a:blip r:embed="rId3"/>
          <a:stretch>
            <a:fillRect/>
          </a:stretch>
        </p:blipFill>
        <p:spPr>
          <a:xfrm>
            <a:off x="1499849" y="1166962"/>
            <a:ext cx="9192302" cy="4524076"/>
          </a:xfrm>
          <a:prstGeom prst="rect">
            <a:avLst/>
          </a:prstGeom>
        </p:spPr>
      </p:pic>
    </p:spTree>
    <p:extLst>
      <p:ext uri="{BB962C8B-B14F-4D97-AF65-F5344CB8AC3E}">
        <p14:creationId xmlns:p14="http://schemas.microsoft.com/office/powerpoint/2010/main" val="274670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rtlCol="0">
            <a:normAutofit/>
          </a:bodyPr>
          <a:lstStyle/>
          <a:p>
            <a:pPr rtl="0"/>
            <a:r>
              <a:rPr lang="en-US" altLang="zh-CN" dirty="0"/>
              <a:t>Results</a:t>
            </a:r>
            <a:endParaRPr lang="zh-cn" dirty="0"/>
          </a:p>
        </p:txBody>
      </p:sp>
      <p:pic>
        <p:nvPicPr>
          <p:cNvPr id="4" name="图片 3">
            <a:extLst>
              <a:ext uri="{FF2B5EF4-FFF2-40B4-BE49-F238E27FC236}">
                <a16:creationId xmlns:a16="http://schemas.microsoft.com/office/drawing/2014/main" id="{1603D56A-E52F-C13B-D03B-F87D4A731253}"/>
              </a:ext>
            </a:extLst>
          </p:cNvPr>
          <p:cNvPicPr>
            <a:picLocks noChangeAspect="1"/>
          </p:cNvPicPr>
          <p:nvPr/>
        </p:nvPicPr>
        <p:blipFill>
          <a:blip r:embed="rId3"/>
          <a:stretch>
            <a:fillRect/>
          </a:stretch>
        </p:blipFill>
        <p:spPr>
          <a:xfrm>
            <a:off x="1764218" y="1356367"/>
            <a:ext cx="8935028" cy="4727192"/>
          </a:xfrm>
          <a:prstGeom prst="rect">
            <a:avLst/>
          </a:prstGeom>
        </p:spPr>
      </p:pic>
    </p:spTree>
    <p:extLst>
      <p:ext uri="{BB962C8B-B14F-4D97-AF65-F5344CB8AC3E}">
        <p14:creationId xmlns:p14="http://schemas.microsoft.com/office/powerpoint/2010/main" val="3434983899"/>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101386_TF78318446.potx" id="{42E220C1-0F26-482B-B6B1-451312936AFD}" vid="{D9D14853-BFF8-4AEE-A031-A996FFC7A65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{F5C0BF69-2801-4C70-B8A8-9326FA9948F3}tf78318446_win32</Template>
  <TotalTime>682</TotalTime>
  <Words>557</Words>
  <Application>Microsoft Office PowerPoint</Application>
  <PresentationFormat>宽屏</PresentationFormat>
  <Paragraphs>65</Paragraphs>
  <Slides>12</Slides>
  <Notes>12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Meiryo UI</vt:lpstr>
      <vt:lpstr>Microsoft YaHei UI</vt:lpstr>
      <vt:lpstr>SimSun</vt:lpstr>
      <vt:lpstr>Arial</vt:lpstr>
      <vt:lpstr>Calibri</vt:lpstr>
      <vt:lpstr>Bold Tech</vt:lpstr>
      <vt:lpstr>PowerPoint 演示文稿</vt:lpstr>
      <vt:lpstr>PowerPoint 演示文稿</vt:lpstr>
      <vt:lpstr>Data</vt:lpstr>
      <vt:lpstr>Data</vt:lpstr>
      <vt:lpstr>Method</vt:lpstr>
      <vt:lpstr>Method</vt:lpstr>
      <vt:lpstr>Method</vt:lpstr>
      <vt:lpstr>Results</vt:lpstr>
      <vt:lpstr>Results</vt:lpstr>
      <vt:lpstr>Results</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dc:title>
  <dc:creator>蒋 拓</dc:creator>
  <cp:lastModifiedBy>蒋 拓</cp:lastModifiedBy>
  <cp:revision>73</cp:revision>
  <dcterms:created xsi:type="dcterms:W3CDTF">2022-09-22T16:54:07Z</dcterms:created>
  <dcterms:modified xsi:type="dcterms:W3CDTF">2022-11-24T19:13:11Z</dcterms:modified>
</cp:coreProperties>
</file>